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4.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3" r:id="rId1"/>
  </p:sldMasterIdLst>
  <p:notesMasterIdLst>
    <p:notesMasterId r:id="rId17"/>
  </p:notesMasterIdLst>
  <p:sldIdLst>
    <p:sldId id="256" r:id="rId2"/>
    <p:sldId id="430" r:id="rId3"/>
    <p:sldId id="422" r:id="rId4"/>
    <p:sldId id="440" r:id="rId5"/>
    <p:sldId id="435" r:id="rId6"/>
    <p:sldId id="392" r:id="rId7"/>
    <p:sldId id="393" r:id="rId8"/>
    <p:sldId id="427" r:id="rId9"/>
    <p:sldId id="434" r:id="rId10"/>
    <p:sldId id="425" r:id="rId11"/>
    <p:sldId id="431" r:id="rId12"/>
    <p:sldId id="439" r:id="rId13"/>
    <p:sldId id="437" r:id="rId14"/>
    <p:sldId id="438" r:id="rId15"/>
    <p:sldId id="436" r:id="rId16"/>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nnon, Abby" initials="CA" lastIdx="11" clrIdx="0">
    <p:extLst>
      <p:ext uri="{19B8F6BF-5375-455C-9EA6-DF929625EA0E}">
        <p15:presenceInfo xmlns:p15="http://schemas.microsoft.com/office/powerpoint/2012/main" userId="S::accannon@ad.unc.edu::b7d1676f-60fd-4dee-a33d-3b56a15f178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C8A725-428A-4013-BEB2-7C7905C72892}" v="8" dt="2019-02-28T15:08:08.1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069" autoAdjust="0"/>
  </p:normalViewPr>
  <p:slideViewPr>
    <p:cSldViewPr snapToGrid="0">
      <p:cViewPr varScale="1">
        <p:scale>
          <a:sx n="90" d="100"/>
          <a:sy n="90" d="100"/>
        </p:scale>
        <p:origin x="1356" y="12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emillar\OneDrive%20-%20University%20of%20North%20Carolina%20at%20Chapel%20Hill\Desktop\Learning%20Agenda\Maturity%20Model\HIS%20Stages_National%20Assessment%20Tool_Uganda_individual%20results_Nov2018.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emillar\OneDrive%20-%20University%20of%20North%20Carolina%20at%20Chapel%20Hill\Desktop\Learning%20Agenda\Maturity%20Model\HIS%20Stages_National%20Assessment%20Tool_30Oct2018_clea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a:t>Components</a:t>
            </a:r>
          </a:p>
        </c:rich>
      </c:tx>
      <c:layout>
        <c:manualLayout>
          <c:xMode val="edge"/>
          <c:yMode val="edge"/>
          <c:x val="0.4341342737939991"/>
          <c:y val="5.6725145676427263E-3"/>
        </c:manualLayout>
      </c:layout>
      <c:overlay val="0"/>
      <c:spPr>
        <a:noFill/>
        <a:ln>
          <a:noFill/>
        </a:ln>
        <a:effectLst/>
      </c:spPr>
    </c:title>
    <c:autoTitleDeleted val="0"/>
    <c:plotArea>
      <c:layout/>
      <c:barChart>
        <c:barDir val="col"/>
        <c:grouping val="clustered"/>
        <c:varyColors val="0"/>
        <c:ser>
          <c:idx val="0"/>
          <c:order val="0"/>
          <c:tx>
            <c:strRef>
              <c:f>Data!$B$10</c:f>
              <c:strCache>
                <c:ptCount val="1"/>
                <c:pt idx="0">
                  <c:v>Current</c:v>
                </c:pt>
              </c:strCache>
            </c:strRef>
          </c:tx>
          <c:spPr>
            <a:solidFill>
              <a:schemeClr val="accent1"/>
            </a:solidFill>
            <a:ln>
              <a:noFill/>
            </a:ln>
            <a:effectLst/>
          </c:spPr>
          <c:invertIfNegative val="0"/>
          <c:cat>
            <c:strRef>
              <c:f>Data!$A$11:$A$23</c:f>
              <c:strCache>
                <c:ptCount val="13"/>
                <c:pt idx="0">
                  <c:v>HIS Strategic Plan or HIS Strategy</c:v>
                </c:pt>
                <c:pt idx="1">
                  <c:v>Policy, Legal, and Regulatory Framework, and Compliance</c:v>
                </c:pt>
                <c:pt idx="2">
                  <c:v>HIS Leadership and Governance Organizational Structure and Functions</c:v>
                </c:pt>
                <c:pt idx="3">
                  <c:v>HIS Workforce Capacity and Development</c:v>
                </c:pt>
                <c:pt idx="4">
                  <c:v>Financial Management</c:v>
                </c:pt>
                <c:pt idx="5">
                  <c:v>Operations and Maintenance</c:v>
                </c:pt>
                <c:pt idx="6">
                  <c:v>Communication Network (LAN and WAN)</c:v>
                </c:pt>
                <c:pt idx="7">
                  <c:v>Business Continuity</c:v>
                </c:pt>
                <c:pt idx="8">
                  <c:v>Standards and Guidelines</c:v>
                </c:pt>
                <c:pt idx="9">
                  <c:v>HIS Core Service</c:v>
                </c:pt>
                <c:pt idx="10">
                  <c:v>Interoperability (Data Exchange)</c:v>
                </c:pt>
                <c:pt idx="11">
                  <c:v>Data Quality Assurance</c:v>
                </c:pt>
                <c:pt idx="12">
                  <c:v>Data Use</c:v>
                </c:pt>
              </c:strCache>
            </c:strRef>
          </c:cat>
          <c:val>
            <c:numRef>
              <c:f>Data!$B$11:$B$23</c:f>
              <c:numCache>
                <c:formatCode>General</c:formatCode>
                <c:ptCount val="13"/>
                <c:pt idx="0">
                  <c:v>1.64</c:v>
                </c:pt>
                <c:pt idx="1">
                  <c:v>1.73</c:v>
                </c:pt>
                <c:pt idx="2">
                  <c:v>2</c:v>
                </c:pt>
                <c:pt idx="3">
                  <c:v>1.8</c:v>
                </c:pt>
                <c:pt idx="4">
                  <c:v>1.91</c:v>
                </c:pt>
                <c:pt idx="5">
                  <c:v>1.96</c:v>
                </c:pt>
                <c:pt idx="6">
                  <c:v>1.59</c:v>
                </c:pt>
                <c:pt idx="7">
                  <c:v>1.43</c:v>
                </c:pt>
                <c:pt idx="8">
                  <c:v>2.0299999999999998</c:v>
                </c:pt>
                <c:pt idx="9">
                  <c:v>1.73</c:v>
                </c:pt>
                <c:pt idx="10">
                  <c:v>1.47</c:v>
                </c:pt>
                <c:pt idx="11">
                  <c:v>2.4700000000000002</c:v>
                </c:pt>
                <c:pt idx="12">
                  <c:v>1.7</c:v>
                </c:pt>
              </c:numCache>
            </c:numRef>
          </c:val>
          <c:extLst>
            <c:ext xmlns:c16="http://schemas.microsoft.com/office/drawing/2014/chart" uri="{C3380CC4-5D6E-409C-BE32-E72D297353CC}">
              <c16:uniqueId val="{00000000-1D7B-45DE-8426-D97FC83B8C1D}"/>
            </c:ext>
          </c:extLst>
        </c:ser>
        <c:ser>
          <c:idx val="1"/>
          <c:order val="1"/>
          <c:tx>
            <c:strRef>
              <c:f>Data!$C$10</c:f>
              <c:strCache>
                <c:ptCount val="1"/>
                <c:pt idx="0">
                  <c:v>Goal</c:v>
                </c:pt>
              </c:strCache>
            </c:strRef>
          </c:tx>
          <c:spPr>
            <a:solidFill>
              <a:schemeClr val="accent2"/>
            </a:solidFill>
            <a:ln>
              <a:noFill/>
            </a:ln>
            <a:effectLst/>
          </c:spPr>
          <c:invertIfNegative val="0"/>
          <c:cat>
            <c:strRef>
              <c:f>Data!$A$11:$A$23</c:f>
              <c:strCache>
                <c:ptCount val="13"/>
                <c:pt idx="0">
                  <c:v>HIS Strategic Plan or HIS Strategy</c:v>
                </c:pt>
                <c:pt idx="1">
                  <c:v>Policy, Legal, and Regulatory Framework, and Compliance</c:v>
                </c:pt>
                <c:pt idx="2">
                  <c:v>HIS Leadership and Governance Organizational Structure and Functions</c:v>
                </c:pt>
                <c:pt idx="3">
                  <c:v>HIS Workforce Capacity and Development</c:v>
                </c:pt>
                <c:pt idx="4">
                  <c:v>Financial Management</c:v>
                </c:pt>
                <c:pt idx="5">
                  <c:v>Operations and Maintenance</c:v>
                </c:pt>
                <c:pt idx="6">
                  <c:v>Communication Network (LAN and WAN)</c:v>
                </c:pt>
                <c:pt idx="7">
                  <c:v>Business Continuity</c:v>
                </c:pt>
                <c:pt idx="8">
                  <c:v>Standards and Guidelines</c:v>
                </c:pt>
                <c:pt idx="9">
                  <c:v>HIS Core Service</c:v>
                </c:pt>
                <c:pt idx="10">
                  <c:v>Interoperability (Data Exchange)</c:v>
                </c:pt>
                <c:pt idx="11">
                  <c:v>Data Quality Assurance</c:v>
                </c:pt>
                <c:pt idx="12">
                  <c:v>Data Use</c:v>
                </c:pt>
              </c:strCache>
            </c:strRef>
          </c:cat>
          <c:val>
            <c:numRef>
              <c:f>Data!$C$11:$C$23</c:f>
              <c:numCache>
                <c:formatCode>General</c:formatCode>
                <c:ptCount val="13"/>
                <c:pt idx="0">
                  <c:v>3.83</c:v>
                </c:pt>
                <c:pt idx="1">
                  <c:v>3.65</c:v>
                </c:pt>
                <c:pt idx="2">
                  <c:v>4.0199999999999996</c:v>
                </c:pt>
                <c:pt idx="3">
                  <c:v>4</c:v>
                </c:pt>
                <c:pt idx="4">
                  <c:v>3.88</c:v>
                </c:pt>
                <c:pt idx="5">
                  <c:v>3.92</c:v>
                </c:pt>
                <c:pt idx="6">
                  <c:v>3.75</c:v>
                </c:pt>
                <c:pt idx="7">
                  <c:v>3.64</c:v>
                </c:pt>
                <c:pt idx="8">
                  <c:v>3.63</c:v>
                </c:pt>
                <c:pt idx="9">
                  <c:v>3.51</c:v>
                </c:pt>
                <c:pt idx="10">
                  <c:v>3.19</c:v>
                </c:pt>
                <c:pt idx="11">
                  <c:v>3.97</c:v>
                </c:pt>
                <c:pt idx="12">
                  <c:v>3.56</c:v>
                </c:pt>
              </c:numCache>
            </c:numRef>
          </c:val>
          <c:extLst>
            <c:ext xmlns:c16="http://schemas.microsoft.com/office/drawing/2014/chart" uri="{C3380CC4-5D6E-409C-BE32-E72D297353CC}">
              <c16:uniqueId val="{00000001-1D7B-45DE-8426-D97FC83B8C1D}"/>
            </c:ext>
          </c:extLst>
        </c:ser>
        <c:dLbls>
          <c:showLegendKey val="0"/>
          <c:showVal val="0"/>
          <c:showCatName val="0"/>
          <c:showSerName val="0"/>
          <c:showPercent val="0"/>
          <c:showBubbleSize val="0"/>
        </c:dLbls>
        <c:gapWidth val="219"/>
        <c:overlap val="-27"/>
        <c:axId val="1878998152"/>
        <c:axId val="1878600584"/>
      </c:barChart>
      <c:catAx>
        <c:axId val="1878998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1878600584"/>
        <c:crosses val="autoZero"/>
        <c:auto val="1"/>
        <c:lblAlgn val="ctr"/>
        <c:lblOffset val="100"/>
        <c:noMultiLvlLbl val="0"/>
      </c:catAx>
      <c:valAx>
        <c:axId val="1878600584"/>
        <c:scaling>
          <c:orientation val="minMax"/>
          <c:max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878998152"/>
        <c:crosses val="autoZero"/>
        <c:crossBetween val="between"/>
      </c:valAx>
      <c:spPr>
        <a:noFill/>
        <a:ln>
          <a:noFill/>
        </a:ln>
        <a:effectLst/>
      </c:spPr>
    </c:plotArea>
    <c:legend>
      <c:legendPos val="b"/>
      <c:layout>
        <c:manualLayout>
          <c:xMode val="edge"/>
          <c:yMode val="edge"/>
          <c:x val="0.40918055424006899"/>
          <c:y val="0.92474354343832399"/>
          <c:w val="0.14332319504819699"/>
          <c:h val="5.6969414802664299E-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a:t>Components</a:t>
            </a:r>
          </a:p>
        </c:rich>
      </c:tx>
      <c:layout>
        <c:manualLayout>
          <c:xMode val="edge"/>
          <c:yMode val="edge"/>
          <c:x val="0.42383108589159146"/>
          <c:y val="6.1538476447844078E-3"/>
        </c:manualLayout>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2.2930238983284983E-2"/>
          <c:y val="0.10479167322956372"/>
          <c:w val="0.96349005419826184"/>
          <c:h val="0.71197928097193153"/>
        </c:manualLayout>
      </c:layout>
      <c:barChart>
        <c:barDir val="col"/>
        <c:grouping val="clustered"/>
        <c:varyColors val="0"/>
        <c:ser>
          <c:idx val="0"/>
          <c:order val="0"/>
          <c:tx>
            <c:strRef>
              <c:f>Data!$B$10</c:f>
              <c:strCache>
                <c:ptCount val="1"/>
                <c:pt idx="0">
                  <c:v>Current</c:v>
                </c:pt>
              </c:strCache>
            </c:strRef>
          </c:tx>
          <c:spPr>
            <a:solidFill>
              <a:schemeClr val="accent1"/>
            </a:solidFill>
            <a:ln>
              <a:noFill/>
            </a:ln>
            <a:effectLst/>
          </c:spPr>
          <c:invertIfNegative val="0"/>
          <c:cat>
            <c:strRef>
              <c:f>Data!$A$11:$A$23</c:f>
              <c:strCache>
                <c:ptCount val="13"/>
                <c:pt idx="0">
                  <c:v>HIS Strategic Plan or HIS Strategy</c:v>
                </c:pt>
                <c:pt idx="1">
                  <c:v>Policy, Legal, and Regulatory Framework, and Compliance</c:v>
                </c:pt>
                <c:pt idx="2">
                  <c:v>HIS Leadership and Governance Organizational Structure and Functions</c:v>
                </c:pt>
                <c:pt idx="3">
                  <c:v>HIS Workforce Capacity and Development</c:v>
                </c:pt>
                <c:pt idx="4">
                  <c:v>Financial Management</c:v>
                </c:pt>
                <c:pt idx="5">
                  <c:v>Operations and Maintenance</c:v>
                </c:pt>
                <c:pt idx="6">
                  <c:v>Communication Network (LAN and WAN)</c:v>
                </c:pt>
                <c:pt idx="7">
                  <c:v>Business Continuity</c:v>
                </c:pt>
                <c:pt idx="8">
                  <c:v>Standards and Guidelines</c:v>
                </c:pt>
                <c:pt idx="9">
                  <c:v>HIS Core Service</c:v>
                </c:pt>
                <c:pt idx="10">
                  <c:v>Interoperability (Data Exchange)</c:v>
                </c:pt>
                <c:pt idx="11">
                  <c:v>Data Quality Assurance</c:v>
                </c:pt>
                <c:pt idx="12">
                  <c:v>Data Use</c:v>
                </c:pt>
              </c:strCache>
            </c:strRef>
          </c:cat>
          <c:val>
            <c:numRef>
              <c:f>Data!$B$11:$B$23</c:f>
              <c:numCache>
                <c:formatCode>General</c:formatCode>
                <c:ptCount val="13"/>
                <c:pt idx="0">
                  <c:v>1.5</c:v>
                </c:pt>
                <c:pt idx="1">
                  <c:v>2</c:v>
                </c:pt>
                <c:pt idx="2">
                  <c:v>2</c:v>
                </c:pt>
                <c:pt idx="3">
                  <c:v>1.67</c:v>
                </c:pt>
                <c:pt idx="4">
                  <c:v>2</c:v>
                </c:pt>
                <c:pt idx="5">
                  <c:v>1.67</c:v>
                </c:pt>
                <c:pt idx="6">
                  <c:v>1</c:v>
                </c:pt>
                <c:pt idx="7">
                  <c:v>1</c:v>
                </c:pt>
                <c:pt idx="8">
                  <c:v>1.33</c:v>
                </c:pt>
                <c:pt idx="9">
                  <c:v>1.4</c:v>
                </c:pt>
                <c:pt idx="10">
                  <c:v>1.25</c:v>
                </c:pt>
                <c:pt idx="11">
                  <c:v>2.5</c:v>
                </c:pt>
                <c:pt idx="12">
                  <c:v>1.33</c:v>
                </c:pt>
              </c:numCache>
            </c:numRef>
          </c:val>
          <c:extLst>
            <c:ext xmlns:c16="http://schemas.microsoft.com/office/drawing/2014/chart" uri="{C3380CC4-5D6E-409C-BE32-E72D297353CC}">
              <c16:uniqueId val="{00000000-A656-46B2-A0B5-88B0CA96E3AD}"/>
            </c:ext>
          </c:extLst>
        </c:ser>
        <c:ser>
          <c:idx val="1"/>
          <c:order val="1"/>
          <c:tx>
            <c:strRef>
              <c:f>Data!$C$10</c:f>
              <c:strCache>
                <c:ptCount val="1"/>
                <c:pt idx="0">
                  <c:v>Goal</c:v>
                </c:pt>
              </c:strCache>
            </c:strRef>
          </c:tx>
          <c:spPr>
            <a:solidFill>
              <a:schemeClr val="accent2"/>
            </a:solidFill>
            <a:ln>
              <a:noFill/>
            </a:ln>
            <a:effectLst/>
          </c:spPr>
          <c:invertIfNegative val="0"/>
          <c:cat>
            <c:strRef>
              <c:f>Data!$A$11:$A$23</c:f>
              <c:strCache>
                <c:ptCount val="13"/>
                <c:pt idx="0">
                  <c:v>HIS Strategic Plan or HIS Strategy</c:v>
                </c:pt>
                <c:pt idx="1">
                  <c:v>Policy, Legal, and Regulatory Framework, and Compliance</c:v>
                </c:pt>
                <c:pt idx="2">
                  <c:v>HIS Leadership and Governance Organizational Structure and Functions</c:v>
                </c:pt>
                <c:pt idx="3">
                  <c:v>HIS Workforce Capacity and Development</c:v>
                </c:pt>
                <c:pt idx="4">
                  <c:v>Financial Management</c:v>
                </c:pt>
                <c:pt idx="5">
                  <c:v>Operations and Maintenance</c:v>
                </c:pt>
                <c:pt idx="6">
                  <c:v>Communication Network (LAN and WAN)</c:v>
                </c:pt>
                <c:pt idx="7">
                  <c:v>Business Continuity</c:v>
                </c:pt>
                <c:pt idx="8">
                  <c:v>Standards and Guidelines</c:v>
                </c:pt>
                <c:pt idx="9">
                  <c:v>HIS Core Service</c:v>
                </c:pt>
                <c:pt idx="10">
                  <c:v>Interoperability (Data Exchange)</c:v>
                </c:pt>
                <c:pt idx="11">
                  <c:v>Data Quality Assurance</c:v>
                </c:pt>
                <c:pt idx="12">
                  <c:v>Data Use</c:v>
                </c:pt>
              </c:strCache>
            </c:strRef>
          </c:cat>
          <c:val>
            <c:numRef>
              <c:f>Data!$C$11:$C$23</c:f>
              <c:numCache>
                <c:formatCode>General</c:formatCode>
                <c:ptCount val="13"/>
                <c:pt idx="0">
                  <c:v>4.5</c:v>
                </c:pt>
                <c:pt idx="1">
                  <c:v>4</c:v>
                </c:pt>
                <c:pt idx="2">
                  <c:v>4</c:v>
                </c:pt>
                <c:pt idx="3">
                  <c:v>4.33</c:v>
                </c:pt>
                <c:pt idx="4">
                  <c:v>5</c:v>
                </c:pt>
                <c:pt idx="5">
                  <c:v>4.67</c:v>
                </c:pt>
                <c:pt idx="6">
                  <c:v>5</c:v>
                </c:pt>
                <c:pt idx="7">
                  <c:v>4</c:v>
                </c:pt>
                <c:pt idx="8">
                  <c:v>4.33</c:v>
                </c:pt>
                <c:pt idx="9">
                  <c:v>3.8</c:v>
                </c:pt>
                <c:pt idx="10">
                  <c:v>3.5</c:v>
                </c:pt>
                <c:pt idx="11">
                  <c:v>4</c:v>
                </c:pt>
                <c:pt idx="12">
                  <c:v>3.33</c:v>
                </c:pt>
              </c:numCache>
            </c:numRef>
          </c:val>
          <c:extLst>
            <c:ext xmlns:c16="http://schemas.microsoft.com/office/drawing/2014/chart" uri="{C3380CC4-5D6E-409C-BE32-E72D297353CC}">
              <c16:uniqueId val="{00000001-A656-46B2-A0B5-88B0CA96E3AD}"/>
            </c:ext>
          </c:extLst>
        </c:ser>
        <c:dLbls>
          <c:showLegendKey val="0"/>
          <c:showVal val="0"/>
          <c:showCatName val="0"/>
          <c:showSerName val="0"/>
          <c:showPercent val="0"/>
          <c:showBubbleSize val="0"/>
        </c:dLbls>
        <c:gapWidth val="219"/>
        <c:overlap val="-27"/>
        <c:axId val="712544224"/>
        <c:axId val="712553080"/>
      </c:barChart>
      <c:catAx>
        <c:axId val="712544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712553080"/>
        <c:crosses val="autoZero"/>
        <c:auto val="1"/>
        <c:lblAlgn val="ctr"/>
        <c:lblOffset val="100"/>
        <c:noMultiLvlLbl val="0"/>
      </c:catAx>
      <c:valAx>
        <c:axId val="712553080"/>
        <c:scaling>
          <c:orientation val="minMax"/>
          <c:max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125442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9-02-26T10:53:49.780" idx="3">
    <p:pos x="10" y="10"/>
    <p:text>Consider switching the order of these as well</p:text>
    <p:extLst mod="1">
      <p:ext uri="{C676402C-5697-4E1C-873F-D02D1690AC5C}">
        <p15:threadingInfo xmlns:p15="http://schemas.microsoft.com/office/powerpoint/2012/main" timeZoneBias="30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67F76DD-63C1-44AA-95E0-DCA5502BBE1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en-US"/>
          </a:p>
        </p:txBody>
      </p:sp>
      <p:sp>
        <p:nvSpPr>
          <p:cNvPr id="3" name="Date Placeholder 2">
            <a:extLst>
              <a:ext uri="{FF2B5EF4-FFF2-40B4-BE49-F238E27FC236}">
                <a16:creationId xmlns:a16="http://schemas.microsoft.com/office/drawing/2014/main" id="{D217251B-4B0B-4F88-B9D8-DB8D279C4408}"/>
              </a:ext>
            </a:extLst>
          </p:cNvPr>
          <p:cNvSpPr>
            <a:spLocks noGrp="1"/>
          </p:cNvSpPr>
          <p:nvPr>
            <p:ph type="dt"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fld id="{F2DEAC4F-3981-4D39-969A-13FD837973A6}" type="datetimeFigureOut">
              <a:rPr lang="en-US" altLang="en-US"/>
              <a:pPr>
                <a:defRPr/>
              </a:pPr>
              <a:t>3/7/2019</a:t>
            </a:fld>
            <a:endParaRPr lang="en-US" altLang="en-US"/>
          </a:p>
        </p:txBody>
      </p:sp>
      <p:sp>
        <p:nvSpPr>
          <p:cNvPr id="4" name="Slide Image Placeholder 3">
            <a:extLst>
              <a:ext uri="{FF2B5EF4-FFF2-40B4-BE49-F238E27FC236}">
                <a16:creationId xmlns:a16="http://schemas.microsoft.com/office/drawing/2014/main" id="{B191CEF6-A9B4-45EB-8A62-4CA9140A9515}"/>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77AE2502-1518-4433-A5F3-598EC92D685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A0BFE43A-570B-4071-B8C8-AF798B1C169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en-US"/>
          </a:p>
        </p:txBody>
      </p:sp>
      <p:sp>
        <p:nvSpPr>
          <p:cNvPr id="7" name="Slide Number Placeholder 6">
            <a:extLst>
              <a:ext uri="{FF2B5EF4-FFF2-40B4-BE49-F238E27FC236}">
                <a16:creationId xmlns:a16="http://schemas.microsoft.com/office/drawing/2014/main" id="{6D20E62B-A168-4FE4-83A5-D1284D424EE9}"/>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8F7D8472-9B67-41FD-8D4B-4B00995BAB9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32E60E43-A5C9-4F10-A911-DF34DB167D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20853C11-5850-466B-A031-34D55ECA551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dirty="0"/>
              <a:t>Notes</a:t>
            </a:r>
          </a:p>
          <a:p>
            <a:pPr eaLnBrk="1" hangingPunct="1">
              <a:spcBef>
                <a:spcPct val="0"/>
              </a:spcBef>
            </a:pPr>
            <a:r>
              <a:rPr lang="en-US" altLang="en-US" dirty="0"/>
              <a:t>Before get too involved in the stages of continuous improvement, let’s make sure we all understand what we mean by stages and why we have chosen this approach.</a:t>
            </a:r>
          </a:p>
          <a:p>
            <a:pPr eaLnBrk="1" hangingPunct="1">
              <a:spcBef>
                <a:spcPct val="0"/>
              </a:spcBef>
            </a:pPr>
            <a:endParaRPr lang="en-US" altLang="en-US" dirty="0"/>
          </a:p>
          <a:p>
            <a:pPr eaLnBrk="1" hangingPunct="1">
              <a:spcBef>
                <a:spcPct val="0"/>
              </a:spcBef>
            </a:pPr>
            <a:r>
              <a:rPr lang="en-US" altLang="en-US" dirty="0"/>
              <a:t>A Stages model is a specific type of model or approach that was developed in the business and IT industry and was initially use for quality improvements, often in manufacturing. The first one was developed in the late 1970s  and was a quality management grid meant to improve service and product quality. It had four stages, with clearly defined attributes for each stage.</a:t>
            </a:r>
          </a:p>
          <a:p>
            <a:pPr eaLnBrk="1" hangingPunct="1">
              <a:spcBef>
                <a:spcPct val="0"/>
              </a:spcBef>
            </a:pPr>
            <a:r>
              <a:rPr lang="en-US" altLang="en-US" dirty="0"/>
              <a:t>A stages model, also called maturity model, offers a relatively simple way of describing the progression towards higher capabilities in terms of process, people, technology and organizational capabilities. Each stages has pre-defined metrics across multiple domains and components that characterize progression across different stages. For instance, let’s look at the leadership and governance domain. This domain can include HIS strategy and policy as a component of that domain. The attributes of this component (the HIS strategy) will characterize (or describe) improvements as you move toward higher stages. We will learn more about domains and components in the later part of  this course.</a:t>
            </a:r>
          </a:p>
          <a:p>
            <a:pPr eaLnBrk="1" hangingPunct="1">
              <a:spcBef>
                <a:spcPct val="0"/>
              </a:spcBef>
            </a:pPr>
            <a:endParaRPr lang="en-US" altLang="en-US" dirty="0"/>
          </a:p>
        </p:txBody>
      </p:sp>
      <p:sp>
        <p:nvSpPr>
          <p:cNvPr id="10244" name="Slide Number Placeholder 3">
            <a:extLst>
              <a:ext uri="{FF2B5EF4-FFF2-40B4-BE49-F238E27FC236}">
                <a16:creationId xmlns:a16="http://schemas.microsoft.com/office/drawing/2014/main" id="{9E53D805-5EB9-40B3-9B4D-1869B077E2B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2F79CB98-FE57-4AB4-8DB0-C55BDE23AB2E}" type="slidenum">
              <a:rPr lang="en-US" altLang="en-US"/>
              <a:pPr/>
              <a:t>6</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76118253-1C8F-4816-9AB6-B14D4FDD0E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6C7AD018-D29F-490F-BAB7-A75B803924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835025" eaLnBrk="1" hangingPunct="1">
              <a:spcBef>
                <a:spcPct val="0"/>
              </a:spcBef>
            </a:pPr>
            <a:r>
              <a:rPr lang="en-US" altLang="en-US" dirty="0"/>
              <a:t>One question you can ask is what value the stages model offers when we already have several assessment tools. As you might know the Health Metrics Network of the WHO, USAID, ITU-WHO and USAID-MEASURE Evaluation project have described key dimensions or domains of an HIS.</a:t>
            </a:r>
          </a:p>
          <a:p>
            <a:pPr defTabSz="835025" eaLnBrk="1" hangingPunct="1">
              <a:spcBef>
                <a:spcPct val="0"/>
              </a:spcBef>
            </a:pPr>
            <a:endParaRPr lang="en-US" altLang="en-US" dirty="0"/>
          </a:p>
          <a:p>
            <a:pPr defTabSz="835025" eaLnBrk="1" hangingPunct="1">
              <a:spcBef>
                <a:spcPct val="0"/>
              </a:spcBef>
            </a:pPr>
            <a:r>
              <a:rPr lang="en-US" altLang="en-US" dirty="0"/>
              <a:t> However, assessments tools are primarily focused on individual domains like data quality, data use, interoperability, etc. and lack an overall assessment  of HIS with clearly described attributes of progression. Even though there are several maturity models, there was lack of an appropriate stages model in the context of lower and middle income countries. To fill this gap, this tool uses a measurement  scale with clearly defined indicators at each stage. Furthermore, it offers guidance about what to do once gaps are identified. Meaning development of the improvement roadmap.</a:t>
            </a:r>
          </a:p>
          <a:p>
            <a:pPr defTabSz="835025" eaLnBrk="1" hangingPunct="1">
              <a:spcBef>
                <a:spcPct val="0"/>
              </a:spcBef>
            </a:pPr>
            <a:r>
              <a:rPr lang="en-US" altLang="en-US" dirty="0"/>
              <a:t> </a:t>
            </a:r>
          </a:p>
          <a:p>
            <a:pPr defTabSz="835025" eaLnBrk="1" hangingPunct="1">
              <a:spcBef>
                <a:spcPct val="0"/>
              </a:spcBef>
            </a:pPr>
            <a:r>
              <a:rPr lang="en-US" altLang="en-US" dirty="0"/>
              <a:t>   </a:t>
            </a:r>
          </a:p>
        </p:txBody>
      </p:sp>
      <p:sp>
        <p:nvSpPr>
          <p:cNvPr id="12292" name="Slide Number Placeholder 3">
            <a:extLst>
              <a:ext uri="{FF2B5EF4-FFF2-40B4-BE49-F238E27FC236}">
                <a16:creationId xmlns:a16="http://schemas.microsoft.com/office/drawing/2014/main" id="{11D235BF-BD5A-4DB8-A68C-B505033D682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A94AC791-C5F0-495B-B465-D4120A3C1EAF}" type="slidenum">
              <a:rPr lang="en-US" altLang="en-US"/>
              <a:pPr/>
              <a:t>7</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139D8115-30C0-4C94-9E56-8D63E3935E0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151C6A92-3BA9-4D3E-9928-DC49F1CEEA1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This graph shows the individual scores for each of the 13 sub-components. We are not presenting the details of the individual scores here since the final output was determined in the group conversation that built on the individual inputs. However, we are presenting the individual scores to explain the synergy between individual and group scores.</a:t>
            </a:r>
          </a:p>
        </p:txBody>
      </p:sp>
      <p:sp>
        <p:nvSpPr>
          <p:cNvPr id="26628" name="Slide Number Placeholder 3">
            <a:extLst>
              <a:ext uri="{FF2B5EF4-FFF2-40B4-BE49-F238E27FC236}">
                <a16:creationId xmlns:a16="http://schemas.microsoft.com/office/drawing/2014/main" id="{865860B9-493D-4FEB-80D3-EA58E357021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97911EE1-3AB2-4F43-BDAF-5A640CA54B7D}" type="slidenum">
              <a:rPr lang="en-US" altLang="en-US"/>
              <a:pPr/>
              <a:t>8</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59AC8E10-6322-4AEE-B08C-E6D77788371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375B97A9-CBDE-4BE4-901A-0400E49B359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a:t>As you can see that individual aggregated scores and group scores are very close which highlights common understanding among the stakeholders. This graphic shows the actual and future goal for various components of HIS that stakeholders finally agreed. This information was used to prioritize and draft improvement plan. The stakeholders prioritized HIS leadership and coordination, HIS Strategic Planning, HIS competencies, data management, and MFL in the workshop. Other areas also needs improvement plan and we will work on it together with all of you.</a:t>
            </a:r>
          </a:p>
          <a:p>
            <a:pPr eaLnBrk="1" hangingPunct="1"/>
            <a:endParaRPr lang="en-US" altLang="en-US" dirty="0"/>
          </a:p>
        </p:txBody>
      </p:sp>
      <p:sp>
        <p:nvSpPr>
          <p:cNvPr id="28676" name="Slide Number Placeholder 3">
            <a:extLst>
              <a:ext uri="{FF2B5EF4-FFF2-40B4-BE49-F238E27FC236}">
                <a16:creationId xmlns:a16="http://schemas.microsoft.com/office/drawing/2014/main" id="{0E1A049F-B356-42A6-AFDC-85A2F44CB87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89063A74-80E8-4FEB-9C6D-ED6F547948FF}" type="slidenum">
              <a:rPr lang="en-US" altLang="en-US"/>
              <a:pPr/>
              <a:t>9</a:t>
            </a:fld>
            <a:endParaRPr lang="en-US" altLang="en-US"/>
          </a:p>
        </p:txBody>
      </p:sp>
    </p:spTree>
    <p:extLst>
      <p:ext uri="{BB962C8B-B14F-4D97-AF65-F5344CB8AC3E}">
        <p14:creationId xmlns:p14="http://schemas.microsoft.com/office/powerpoint/2010/main" val="2130089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8F7D8472-9B67-41FD-8D4B-4B00995BAB96}" type="slidenum">
              <a:rPr lang="en-US" altLang="en-US" smtClean="0"/>
              <a:pPr>
                <a:defRPr/>
              </a:pPr>
              <a:t>11</a:t>
            </a:fld>
            <a:endParaRPr lang="en-US" altLang="en-US"/>
          </a:p>
        </p:txBody>
      </p:sp>
    </p:spTree>
    <p:extLst>
      <p:ext uri="{BB962C8B-B14F-4D97-AF65-F5344CB8AC3E}">
        <p14:creationId xmlns:p14="http://schemas.microsoft.com/office/powerpoint/2010/main" val="20329529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8F7D8472-9B67-41FD-8D4B-4B00995BAB96}" type="slidenum">
              <a:rPr lang="en-US" altLang="en-US" smtClean="0"/>
              <a:pPr>
                <a:defRPr/>
              </a:pPr>
              <a:t>12</a:t>
            </a:fld>
            <a:endParaRPr lang="en-US" altLang="en-US"/>
          </a:p>
        </p:txBody>
      </p:sp>
    </p:spTree>
    <p:extLst>
      <p:ext uri="{BB962C8B-B14F-4D97-AF65-F5344CB8AC3E}">
        <p14:creationId xmlns:p14="http://schemas.microsoft.com/office/powerpoint/2010/main" val="237728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4BDE47F-8121-4C16-AB1C-19C08D54F6A1}"/>
              </a:ext>
            </a:extLst>
          </p:cNvPr>
          <p:cNvSpPr>
            <a:spLocks noGrp="1"/>
          </p:cNvSpPr>
          <p:nvPr>
            <p:ph type="dt" sz="half" idx="10"/>
          </p:nvPr>
        </p:nvSpPr>
        <p:spPr/>
        <p:txBody>
          <a:bodyPr/>
          <a:lstStyle>
            <a:lvl1pPr>
              <a:defRPr/>
            </a:lvl1pPr>
          </a:lstStyle>
          <a:p>
            <a:pPr>
              <a:defRPr/>
            </a:pPr>
            <a:fld id="{C2922539-F615-473B-BAA8-3CC5C7512BB9}" type="datetimeFigureOut">
              <a:rPr lang="en-US" altLang="en-US"/>
              <a:pPr>
                <a:defRPr/>
              </a:pPr>
              <a:t>3/7/2019</a:t>
            </a:fld>
            <a:endParaRPr lang="en-US" altLang="en-US"/>
          </a:p>
        </p:txBody>
      </p:sp>
      <p:sp>
        <p:nvSpPr>
          <p:cNvPr id="5" name="Footer Placeholder 4">
            <a:extLst>
              <a:ext uri="{FF2B5EF4-FFF2-40B4-BE49-F238E27FC236}">
                <a16:creationId xmlns:a16="http://schemas.microsoft.com/office/drawing/2014/main" id="{B8893808-2631-46F9-8A43-955DD4BFAE4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C936AEB-E265-4675-A3C6-E38A5B8CB5EB}"/>
              </a:ext>
            </a:extLst>
          </p:cNvPr>
          <p:cNvSpPr>
            <a:spLocks noGrp="1"/>
          </p:cNvSpPr>
          <p:nvPr>
            <p:ph type="sldNum" sz="quarter" idx="12"/>
          </p:nvPr>
        </p:nvSpPr>
        <p:spPr/>
        <p:txBody>
          <a:bodyPr/>
          <a:lstStyle>
            <a:lvl1pPr>
              <a:defRPr/>
            </a:lvl1pPr>
          </a:lstStyle>
          <a:p>
            <a:pPr>
              <a:defRPr/>
            </a:pPr>
            <a:fld id="{76053F10-4FFD-43DC-B8BD-F7B2A993BF2E}" type="slidenum">
              <a:rPr lang="en-US" altLang="en-US"/>
              <a:pPr>
                <a:defRPr/>
              </a:pPr>
              <a:t>‹#›</a:t>
            </a:fld>
            <a:endParaRPr lang="en-US" altLang="en-US"/>
          </a:p>
        </p:txBody>
      </p:sp>
    </p:spTree>
    <p:extLst>
      <p:ext uri="{BB962C8B-B14F-4D97-AF65-F5344CB8AC3E}">
        <p14:creationId xmlns:p14="http://schemas.microsoft.com/office/powerpoint/2010/main" val="2689634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p>
        </p:txBody>
      </p:sp>
      <p:sp>
        <p:nvSpPr>
          <p:cNvPr id="3" name="Content Placeholder 2">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7B3BCE-E2C6-4C4F-A40F-0BCD10E42DBF}"/>
              </a:ext>
            </a:extLst>
          </p:cNvPr>
          <p:cNvSpPr>
            <a:spLocks noGrp="1"/>
          </p:cNvSpPr>
          <p:nvPr>
            <p:ph type="dt" sz="half" idx="10"/>
          </p:nvPr>
        </p:nvSpPr>
        <p:spPr/>
        <p:txBody>
          <a:bodyPr/>
          <a:lstStyle>
            <a:lvl1pPr>
              <a:defRPr/>
            </a:lvl1pPr>
          </a:lstStyle>
          <a:p>
            <a:pPr>
              <a:defRPr/>
            </a:pPr>
            <a:fld id="{438E9AA9-11AB-4EB1-806E-D42D445A5D77}" type="datetimeFigureOut">
              <a:rPr lang="en-US" altLang="en-US"/>
              <a:pPr>
                <a:defRPr/>
              </a:pPr>
              <a:t>3/7/2019</a:t>
            </a:fld>
            <a:endParaRPr lang="en-US" altLang="en-US"/>
          </a:p>
        </p:txBody>
      </p:sp>
      <p:sp>
        <p:nvSpPr>
          <p:cNvPr id="5" name="Footer Placeholder 4">
            <a:extLst>
              <a:ext uri="{FF2B5EF4-FFF2-40B4-BE49-F238E27FC236}">
                <a16:creationId xmlns:a16="http://schemas.microsoft.com/office/drawing/2014/main" id="{8DFCA218-6B78-4BE5-A200-621421A5A2A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F8707C7-98CC-45F5-84ED-EE9CBABA82F8}"/>
              </a:ext>
            </a:extLst>
          </p:cNvPr>
          <p:cNvSpPr>
            <a:spLocks noGrp="1"/>
          </p:cNvSpPr>
          <p:nvPr>
            <p:ph type="sldNum" sz="quarter" idx="12"/>
          </p:nvPr>
        </p:nvSpPr>
        <p:spPr/>
        <p:txBody>
          <a:bodyPr/>
          <a:lstStyle>
            <a:lvl1pPr>
              <a:defRPr/>
            </a:lvl1pPr>
          </a:lstStyle>
          <a:p>
            <a:pPr>
              <a:defRPr/>
            </a:pPr>
            <a:fld id="{F58C8745-2C12-4EB2-920D-DE09FAFBC2D5}" type="slidenum">
              <a:rPr lang="en-US" altLang="en-US"/>
              <a:pPr>
                <a:defRPr/>
              </a:pPr>
              <a:t>‹#›</a:t>
            </a:fld>
            <a:endParaRPr lang="en-US" altLang="en-US"/>
          </a:p>
        </p:txBody>
      </p:sp>
    </p:spTree>
    <p:extLst>
      <p:ext uri="{BB962C8B-B14F-4D97-AF65-F5344CB8AC3E}">
        <p14:creationId xmlns:p14="http://schemas.microsoft.com/office/powerpoint/2010/main" val="2276657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B0DAC15-3B80-44B0-94F8-DFC7E04ACFE2}"/>
              </a:ext>
            </a:extLst>
          </p:cNvPr>
          <p:cNvSpPr>
            <a:spLocks noGrp="1"/>
          </p:cNvSpPr>
          <p:nvPr>
            <p:ph type="dt" sz="half" idx="10"/>
          </p:nvPr>
        </p:nvSpPr>
        <p:spPr/>
        <p:txBody>
          <a:bodyPr/>
          <a:lstStyle>
            <a:lvl1pPr>
              <a:defRPr/>
            </a:lvl1pPr>
          </a:lstStyle>
          <a:p>
            <a:pPr>
              <a:defRPr/>
            </a:pPr>
            <a:fld id="{0140D7C7-26DE-40A2-AF1A-663B5475B5A4}" type="datetimeFigureOut">
              <a:rPr lang="en-US" altLang="en-US"/>
              <a:pPr>
                <a:defRPr/>
              </a:pPr>
              <a:t>3/7/2019</a:t>
            </a:fld>
            <a:endParaRPr lang="en-US" altLang="en-US"/>
          </a:p>
        </p:txBody>
      </p:sp>
      <p:sp>
        <p:nvSpPr>
          <p:cNvPr id="5" name="Footer Placeholder 4">
            <a:extLst>
              <a:ext uri="{FF2B5EF4-FFF2-40B4-BE49-F238E27FC236}">
                <a16:creationId xmlns:a16="http://schemas.microsoft.com/office/drawing/2014/main" id="{FE470DEB-B070-4149-A634-E36C1D7A7AC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941B184-B587-4A6C-96AE-A550ED1FDD1B}"/>
              </a:ext>
            </a:extLst>
          </p:cNvPr>
          <p:cNvSpPr>
            <a:spLocks noGrp="1"/>
          </p:cNvSpPr>
          <p:nvPr>
            <p:ph type="sldNum" sz="quarter" idx="12"/>
          </p:nvPr>
        </p:nvSpPr>
        <p:spPr/>
        <p:txBody>
          <a:bodyPr/>
          <a:lstStyle>
            <a:lvl1pPr>
              <a:defRPr/>
            </a:lvl1pPr>
          </a:lstStyle>
          <a:p>
            <a:pPr>
              <a:defRPr/>
            </a:pPr>
            <a:fld id="{54A3AEDB-117C-46AC-9E6F-1F9A92342186}" type="slidenum">
              <a:rPr lang="en-US" altLang="en-US"/>
              <a:pPr>
                <a:defRPr/>
              </a:pPr>
              <a:t>‹#›</a:t>
            </a:fld>
            <a:endParaRPr lang="en-US" altLang="en-US"/>
          </a:p>
        </p:txBody>
      </p:sp>
    </p:spTree>
    <p:extLst>
      <p:ext uri="{BB962C8B-B14F-4D97-AF65-F5344CB8AC3E}">
        <p14:creationId xmlns:p14="http://schemas.microsoft.com/office/powerpoint/2010/main" val="2752398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p>
        </p:txBody>
      </p:sp>
      <p:sp>
        <p:nvSpPr>
          <p:cNvPr id="3" name="Content Placeholder 2">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B23CFC6-DEFB-4BF4-A50D-21806753DABF}"/>
              </a:ext>
            </a:extLst>
          </p:cNvPr>
          <p:cNvSpPr>
            <a:spLocks noGrp="1"/>
          </p:cNvSpPr>
          <p:nvPr>
            <p:ph type="dt" sz="half" idx="10"/>
          </p:nvPr>
        </p:nvSpPr>
        <p:spPr/>
        <p:txBody>
          <a:bodyPr/>
          <a:lstStyle>
            <a:lvl1pPr>
              <a:defRPr/>
            </a:lvl1pPr>
          </a:lstStyle>
          <a:p>
            <a:pPr>
              <a:defRPr/>
            </a:pPr>
            <a:fld id="{75DE3ED4-FF24-4C07-95E2-E180805CD9D0}" type="datetimeFigureOut">
              <a:rPr lang="en-US" altLang="en-US"/>
              <a:pPr>
                <a:defRPr/>
              </a:pPr>
              <a:t>3/7/2019</a:t>
            </a:fld>
            <a:endParaRPr lang="en-US" altLang="en-US"/>
          </a:p>
        </p:txBody>
      </p:sp>
      <p:sp>
        <p:nvSpPr>
          <p:cNvPr id="6" name="Footer Placeholder 4">
            <a:extLst>
              <a:ext uri="{FF2B5EF4-FFF2-40B4-BE49-F238E27FC236}">
                <a16:creationId xmlns:a16="http://schemas.microsoft.com/office/drawing/2014/main" id="{CA898736-57AA-412F-971C-490820A68C4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BF64BB08-BDD3-429A-8964-D94F8E138B38}"/>
              </a:ext>
            </a:extLst>
          </p:cNvPr>
          <p:cNvSpPr>
            <a:spLocks noGrp="1"/>
          </p:cNvSpPr>
          <p:nvPr>
            <p:ph type="sldNum" sz="quarter" idx="12"/>
          </p:nvPr>
        </p:nvSpPr>
        <p:spPr/>
        <p:txBody>
          <a:bodyPr/>
          <a:lstStyle>
            <a:lvl1pPr>
              <a:defRPr/>
            </a:lvl1pPr>
          </a:lstStyle>
          <a:p>
            <a:pPr>
              <a:defRPr/>
            </a:pPr>
            <a:fld id="{3CD59D6D-0798-4670-9605-3BFA3A826C55}" type="slidenum">
              <a:rPr lang="en-US" altLang="en-US"/>
              <a:pPr>
                <a:defRPr/>
              </a:pPr>
              <a:t>‹#›</a:t>
            </a:fld>
            <a:endParaRPr lang="en-US" altLang="en-US"/>
          </a:p>
        </p:txBody>
      </p:sp>
    </p:spTree>
    <p:extLst>
      <p:ext uri="{BB962C8B-B14F-4D97-AF65-F5344CB8AC3E}">
        <p14:creationId xmlns:p14="http://schemas.microsoft.com/office/powerpoint/2010/main" val="2151167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02F7E4E1-C606-4AF8-9B3A-B4BF49558C9A}"/>
              </a:ext>
            </a:extLst>
          </p:cNvPr>
          <p:cNvSpPr>
            <a:spLocks noGrp="1"/>
          </p:cNvSpPr>
          <p:nvPr>
            <p:ph type="dt" sz="half" idx="10"/>
          </p:nvPr>
        </p:nvSpPr>
        <p:spPr/>
        <p:txBody>
          <a:bodyPr/>
          <a:lstStyle>
            <a:lvl1pPr>
              <a:defRPr/>
            </a:lvl1pPr>
          </a:lstStyle>
          <a:p>
            <a:pPr>
              <a:defRPr/>
            </a:pPr>
            <a:fld id="{B75E2CF2-4F41-4F91-9966-DF59987EFA0F}" type="datetimeFigureOut">
              <a:rPr lang="en-US" altLang="en-US"/>
              <a:pPr>
                <a:defRPr/>
              </a:pPr>
              <a:t>3/7/2019</a:t>
            </a:fld>
            <a:endParaRPr lang="en-US" altLang="en-US"/>
          </a:p>
        </p:txBody>
      </p:sp>
      <p:sp>
        <p:nvSpPr>
          <p:cNvPr id="8" name="Footer Placeholder 4">
            <a:extLst>
              <a:ext uri="{FF2B5EF4-FFF2-40B4-BE49-F238E27FC236}">
                <a16:creationId xmlns:a16="http://schemas.microsoft.com/office/drawing/2014/main" id="{271B6E22-F57D-4F30-86D6-CD6EC3BFE6E8}"/>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95E9D0DE-4F7F-4E66-97EB-829DCD74AE93}"/>
              </a:ext>
            </a:extLst>
          </p:cNvPr>
          <p:cNvSpPr>
            <a:spLocks noGrp="1"/>
          </p:cNvSpPr>
          <p:nvPr>
            <p:ph type="sldNum" sz="quarter" idx="12"/>
          </p:nvPr>
        </p:nvSpPr>
        <p:spPr/>
        <p:txBody>
          <a:bodyPr/>
          <a:lstStyle>
            <a:lvl1pPr>
              <a:defRPr/>
            </a:lvl1pPr>
          </a:lstStyle>
          <a:p>
            <a:pPr>
              <a:defRPr/>
            </a:pPr>
            <a:fld id="{D2F174EF-6A4A-42F4-801A-9398D982F063}" type="slidenum">
              <a:rPr lang="en-US" altLang="en-US"/>
              <a:pPr>
                <a:defRPr/>
              </a:pPr>
              <a:t>‹#›</a:t>
            </a:fld>
            <a:endParaRPr lang="en-US" altLang="en-US"/>
          </a:p>
        </p:txBody>
      </p:sp>
    </p:spTree>
    <p:extLst>
      <p:ext uri="{BB962C8B-B14F-4D97-AF65-F5344CB8AC3E}">
        <p14:creationId xmlns:p14="http://schemas.microsoft.com/office/powerpoint/2010/main" val="3179018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37508687-E4D0-4167-AF87-23B232810C45}"/>
              </a:ext>
            </a:extLst>
          </p:cNvPr>
          <p:cNvSpPr>
            <a:spLocks noGrp="1"/>
          </p:cNvSpPr>
          <p:nvPr>
            <p:ph type="dt" sz="half" idx="10"/>
          </p:nvPr>
        </p:nvSpPr>
        <p:spPr/>
        <p:txBody>
          <a:bodyPr/>
          <a:lstStyle>
            <a:lvl1pPr>
              <a:defRPr/>
            </a:lvl1pPr>
          </a:lstStyle>
          <a:p>
            <a:pPr>
              <a:defRPr/>
            </a:pPr>
            <a:fld id="{03872EAD-2CF0-4CB9-8C47-3EACC93FD076}" type="datetimeFigureOut">
              <a:rPr lang="en-US" altLang="en-US"/>
              <a:pPr>
                <a:defRPr/>
              </a:pPr>
              <a:t>3/7/2019</a:t>
            </a:fld>
            <a:endParaRPr lang="en-US" altLang="en-US"/>
          </a:p>
        </p:txBody>
      </p:sp>
      <p:sp>
        <p:nvSpPr>
          <p:cNvPr id="4" name="Footer Placeholder 4">
            <a:extLst>
              <a:ext uri="{FF2B5EF4-FFF2-40B4-BE49-F238E27FC236}">
                <a16:creationId xmlns:a16="http://schemas.microsoft.com/office/drawing/2014/main" id="{EDEB8626-122C-4B31-831D-B92885DB5D67}"/>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D018D8E6-517B-4725-9E07-F695184B93E9}"/>
              </a:ext>
            </a:extLst>
          </p:cNvPr>
          <p:cNvSpPr>
            <a:spLocks noGrp="1"/>
          </p:cNvSpPr>
          <p:nvPr>
            <p:ph type="sldNum" sz="quarter" idx="12"/>
          </p:nvPr>
        </p:nvSpPr>
        <p:spPr/>
        <p:txBody>
          <a:bodyPr/>
          <a:lstStyle>
            <a:lvl1pPr>
              <a:defRPr/>
            </a:lvl1pPr>
          </a:lstStyle>
          <a:p>
            <a:pPr>
              <a:defRPr/>
            </a:pPr>
            <a:fld id="{F26F45D6-5437-45F6-9729-FFDF15444CBF}" type="slidenum">
              <a:rPr lang="en-US" altLang="en-US"/>
              <a:pPr>
                <a:defRPr/>
              </a:pPr>
              <a:t>‹#›</a:t>
            </a:fld>
            <a:endParaRPr lang="en-US" altLang="en-US"/>
          </a:p>
        </p:txBody>
      </p:sp>
    </p:spTree>
    <p:extLst>
      <p:ext uri="{BB962C8B-B14F-4D97-AF65-F5344CB8AC3E}">
        <p14:creationId xmlns:p14="http://schemas.microsoft.com/office/powerpoint/2010/main" val="1168984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A7CB1603-EE5F-45BC-9F13-ECA4EA7CB2CC}"/>
              </a:ext>
            </a:extLst>
          </p:cNvPr>
          <p:cNvSpPr>
            <a:spLocks noGrp="1"/>
          </p:cNvSpPr>
          <p:nvPr>
            <p:ph type="dt" sz="half" idx="10"/>
          </p:nvPr>
        </p:nvSpPr>
        <p:spPr/>
        <p:txBody>
          <a:bodyPr/>
          <a:lstStyle>
            <a:lvl1pPr>
              <a:defRPr/>
            </a:lvl1pPr>
          </a:lstStyle>
          <a:p>
            <a:pPr>
              <a:defRPr/>
            </a:pPr>
            <a:fld id="{ED761356-2D7D-4175-A71A-264225CBC173}" type="datetimeFigureOut">
              <a:rPr lang="en-US" altLang="en-US"/>
              <a:pPr>
                <a:defRPr/>
              </a:pPr>
              <a:t>3/7/2019</a:t>
            </a:fld>
            <a:endParaRPr lang="en-US" altLang="en-US"/>
          </a:p>
        </p:txBody>
      </p:sp>
      <p:sp>
        <p:nvSpPr>
          <p:cNvPr id="3" name="Footer Placeholder 4">
            <a:extLst>
              <a:ext uri="{FF2B5EF4-FFF2-40B4-BE49-F238E27FC236}">
                <a16:creationId xmlns:a16="http://schemas.microsoft.com/office/drawing/2014/main" id="{638E9E65-6FBD-4C4D-A86B-558BF9CA1F1B}"/>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B9DF999A-D016-45F6-A40B-F98668043E78}"/>
              </a:ext>
            </a:extLst>
          </p:cNvPr>
          <p:cNvSpPr>
            <a:spLocks noGrp="1"/>
          </p:cNvSpPr>
          <p:nvPr>
            <p:ph type="sldNum" sz="quarter" idx="12"/>
          </p:nvPr>
        </p:nvSpPr>
        <p:spPr/>
        <p:txBody>
          <a:bodyPr/>
          <a:lstStyle>
            <a:lvl1pPr>
              <a:defRPr/>
            </a:lvl1pPr>
          </a:lstStyle>
          <a:p>
            <a:pPr>
              <a:defRPr/>
            </a:pPr>
            <a:fld id="{285AD267-ED2C-401A-A044-D1D364A4D434}" type="slidenum">
              <a:rPr lang="en-US" altLang="en-US"/>
              <a:pPr>
                <a:defRPr/>
              </a:pPr>
              <a:t>‹#›</a:t>
            </a:fld>
            <a:endParaRPr lang="en-US" altLang="en-US"/>
          </a:p>
        </p:txBody>
      </p:sp>
    </p:spTree>
    <p:extLst>
      <p:ext uri="{BB962C8B-B14F-4D97-AF65-F5344CB8AC3E}">
        <p14:creationId xmlns:p14="http://schemas.microsoft.com/office/powerpoint/2010/main" val="1519756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5D0B19A3-A94C-4164-9081-8DEA4783C474}"/>
              </a:ext>
            </a:extLst>
          </p:cNvPr>
          <p:cNvSpPr>
            <a:spLocks noGrp="1"/>
          </p:cNvSpPr>
          <p:nvPr>
            <p:ph type="dt" sz="half" idx="10"/>
          </p:nvPr>
        </p:nvSpPr>
        <p:spPr/>
        <p:txBody>
          <a:bodyPr/>
          <a:lstStyle>
            <a:lvl1pPr>
              <a:defRPr/>
            </a:lvl1pPr>
          </a:lstStyle>
          <a:p>
            <a:pPr>
              <a:defRPr/>
            </a:pPr>
            <a:fld id="{84CBE9DE-6950-4A6E-B13D-F7CDD21BD7A7}" type="datetimeFigureOut">
              <a:rPr lang="en-US" altLang="en-US"/>
              <a:pPr>
                <a:defRPr/>
              </a:pPr>
              <a:t>3/7/2019</a:t>
            </a:fld>
            <a:endParaRPr lang="en-US" altLang="en-US"/>
          </a:p>
        </p:txBody>
      </p:sp>
      <p:sp>
        <p:nvSpPr>
          <p:cNvPr id="6" name="Footer Placeholder 4">
            <a:extLst>
              <a:ext uri="{FF2B5EF4-FFF2-40B4-BE49-F238E27FC236}">
                <a16:creationId xmlns:a16="http://schemas.microsoft.com/office/drawing/2014/main" id="{29657F71-8F54-4643-9909-B58FD19E337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E043E4B-5D6B-47DB-961C-0945DD689DAF}"/>
              </a:ext>
            </a:extLst>
          </p:cNvPr>
          <p:cNvSpPr>
            <a:spLocks noGrp="1"/>
          </p:cNvSpPr>
          <p:nvPr>
            <p:ph type="sldNum" sz="quarter" idx="12"/>
          </p:nvPr>
        </p:nvSpPr>
        <p:spPr/>
        <p:txBody>
          <a:bodyPr/>
          <a:lstStyle>
            <a:lvl1pPr>
              <a:defRPr/>
            </a:lvl1pPr>
          </a:lstStyle>
          <a:p>
            <a:pPr>
              <a:defRPr/>
            </a:pPr>
            <a:fld id="{10B03B6B-4095-4712-9B4B-A255DDE153BA}" type="slidenum">
              <a:rPr lang="en-US" altLang="en-US"/>
              <a:pPr>
                <a:defRPr/>
              </a:pPr>
              <a:t>‹#›</a:t>
            </a:fld>
            <a:endParaRPr lang="en-US" altLang="en-US"/>
          </a:p>
        </p:txBody>
      </p:sp>
    </p:spTree>
    <p:extLst>
      <p:ext uri="{BB962C8B-B14F-4D97-AF65-F5344CB8AC3E}">
        <p14:creationId xmlns:p14="http://schemas.microsoft.com/office/powerpoint/2010/main" val="1841488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21115B1D-B0E2-4F62-B87D-BC282E577A5C}"/>
              </a:ext>
            </a:extLst>
          </p:cNvPr>
          <p:cNvSpPr>
            <a:spLocks noGrp="1"/>
          </p:cNvSpPr>
          <p:nvPr>
            <p:ph type="dt" sz="half" idx="10"/>
          </p:nvPr>
        </p:nvSpPr>
        <p:spPr/>
        <p:txBody>
          <a:bodyPr/>
          <a:lstStyle>
            <a:lvl1pPr>
              <a:defRPr/>
            </a:lvl1pPr>
          </a:lstStyle>
          <a:p>
            <a:pPr>
              <a:defRPr/>
            </a:pPr>
            <a:fld id="{EC5048FC-F76A-47DB-BB9E-D1AAE5A13971}" type="datetimeFigureOut">
              <a:rPr lang="en-US" altLang="en-US"/>
              <a:pPr>
                <a:defRPr/>
              </a:pPr>
              <a:t>3/7/2019</a:t>
            </a:fld>
            <a:endParaRPr lang="en-US" altLang="en-US"/>
          </a:p>
        </p:txBody>
      </p:sp>
      <p:sp>
        <p:nvSpPr>
          <p:cNvPr id="6" name="Footer Placeholder 4">
            <a:extLst>
              <a:ext uri="{FF2B5EF4-FFF2-40B4-BE49-F238E27FC236}">
                <a16:creationId xmlns:a16="http://schemas.microsoft.com/office/drawing/2014/main" id="{9F9BFB6B-99E6-4932-B666-738B6C593F3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D396D1E-F265-4165-BEED-43EFE8EA4C49}"/>
              </a:ext>
            </a:extLst>
          </p:cNvPr>
          <p:cNvSpPr>
            <a:spLocks noGrp="1"/>
          </p:cNvSpPr>
          <p:nvPr>
            <p:ph type="sldNum" sz="quarter" idx="12"/>
          </p:nvPr>
        </p:nvSpPr>
        <p:spPr/>
        <p:txBody>
          <a:bodyPr/>
          <a:lstStyle>
            <a:lvl1pPr>
              <a:defRPr/>
            </a:lvl1pPr>
          </a:lstStyle>
          <a:p>
            <a:pPr>
              <a:defRPr/>
            </a:pPr>
            <a:fld id="{F0CE1B47-14AC-4B7F-919F-5A9125BED916}" type="slidenum">
              <a:rPr lang="en-US" altLang="en-US"/>
              <a:pPr>
                <a:defRPr/>
              </a:pPr>
              <a:t>‹#›</a:t>
            </a:fld>
            <a:endParaRPr lang="en-US" altLang="en-US"/>
          </a:p>
        </p:txBody>
      </p:sp>
    </p:spTree>
    <p:extLst>
      <p:ext uri="{BB962C8B-B14F-4D97-AF65-F5344CB8AC3E}">
        <p14:creationId xmlns:p14="http://schemas.microsoft.com/office/powerpoint/2010/main" val="832959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p>
        </p:txBody>
      </p:sp>
      <p:sp>
        <p:nvSpPr>
          <p:cNvPr id="3" name="Vertical Text Placeholder 2">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676AD7-D254-42A1-A865-412B1E9AB971}"/>
              </a:ext>
            </a:extLst>
          </p:cNvPr>
          <p:cNvSpPr>
            <a:spLocks noGrp="1"/>
          </p:cNvSpPr>
          <p:nvPr>
            <p:ph type="dt" sz="half" idx="10"/>
          </p:nvPr>
        </p:nvSpPr>
        <p:spPr/>
        <p:txBody>
          <a:bodyPr/>
          <a:lstStyle>
            <a:lvl1pPr>
              <a:defRPr/>
            </a:lvl1pPr>
          </a:lstStyle>
          <a:p>
            <a:pPr>
              <a:defRPr/>
            </a:pPr>
            <a:fld id="{96C0D8E5-3E9E-432B-A117-BEBB8B4A5957}" type="datetimeFigureOut">
              <a:rPr lang="en-US" altLang="en-US"/>
              <a:pPr>
                <a:defRPr/>
              </a:pPr>
              <a:t>3/7/2019</a:t>
            </a:fld>
            <a:endParaRPr lang="en-US" altLang="en-US"/>
          </a:p>
        </p:txBody>
      </p:sp>
      <p:sp>
        <p:nvSpPr>
          <p:cNvPr id="5" name="Footer Placeholder 4">
            <a:extLst>
              <a:ext uri="{FF2B5EF4-FFF2-40B4-BE49-F238E27FC236}">
                <a16:creationId xmlns:a16="http://schemas.microsoft.com/office/drawing/2014/main" id="{0CD8E15A-F023-44E0-89A5-DA3905ADAA7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FD853DD-BE61-49E5-A5AC-BBF37E56EEFD}"/>
              </a:ext>
            </a:extLst>
          </p:cNvPr>
          <p:cNvSpPr>
            <a:spLocks noGrp="1"/>
          </p:cNvSpPr>
          <p:nvPr>
            <p:ph type="sldNum" sz="quarter" idx="12"/>
          </p:nvPr>
        </p:nvSpPr>
        <p:spPr/>
        <p:txBody>
          <a:bodyPr/>
          <a:lstStyle>
            <a:lvl1pPr>
              <a:defRPr/>
            </a:lvl1pPr>
          </a:lstStyle>
          <a:p>
            <a:pPr>
              <a:defRPr/>
            </a:pPr>
            <a:fld id="{370D528E-994B-4FA1-A53B-9D5D80D43093}" type="slidenum">
              <a:rPr lang="en-US" altLang="en-US"/>
              <a:pPr>
                <a:defRPr/>
              </a:pPr>
              <a:t>‹#›</a:t>
            </a:fld>
            <a:endParaRPr lang="en-US" altLang="en-US"/>
          </a:p>
        </p:txBody>
      </p:sp>
    </p:spTree>
    <p:extLst>
      <p:ext uri="{BB962C8B-B14F-4D97-AF65-F5344CB8AC3E}">
        <p14:creationId xmlns:p14="http://schemas.microsoft.com/office/powerpoint/2010/main" val="2368927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21C457-38C6-4187-89DF-90CEB8217352}"/>
              </a:ext>
            </a:extLst>
          </p:cNvPr>
          <p:cNvSpPr>
            <a:spLocks noGrp="1"/>
          </p:cNvSpPr>
          <p:nvPr>
            <p:ph type="dt" sz="half" idx="10"/>
          </p:nvPr>
        </p:nvSpPr>
        <p:spPr/>
        <p:txBody>
          <a:bodyPr/>
          <a:lstStyle>
            <a:lvl1pPr>
              <a:defRPr/>
            </a:lvl1pPr>
          </a:lstStyle>
          <a:p>
            <a:pPr>
              <a:defRPr/>
            </a:pPr>
            <a:fld id="{3BF8F253-520C-4328-B450-6B9757F8B292}" type="datetimeFigureOut">
              <a:rPr lang="en-US" altLang="en-US"/>
              <a:pPr>
                <a:defRPr/>
              </a:pPr>
              <a:t>3/7/2019</a:t>
            </a:fld>
            <a:endParaRPr lang="en-US" altLang="en-US"/>
          </a:p>
        </p:txBody>
      </p:sp>
      <p:sp>
        <p:nvSpPr>
          <p:cNvPr id="5" name="Footer Placeholder 4">
            <a:extLst>
              <a:ext uri="{FF2B5EF4-FFF2-40B4-BE49-F238E27FC236}">
                <a16:creationId xmlns:a16="http://schemas.microsoft.com/office/drawing/2014/main" id="{14FD79B9-3433-416B-A7CE-F5857A2C96D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34E107C-F436-40BD-8995-461494DDF6BD}"/>
              </a:ext>
            </a:extLst>
          </p:cNvPr>
          <p:cNvSpPr>
            <a:spLocks noGrp="1"/>
          </p:cNvSpPr>
          <p:nvPr>
            <p:ph type="sldNum" sz="quarter" idx="12"/>
          </p:nvPr>
        </p:nvSpPr>
        <p:spPr/>
        <p:txBody>
          <a:bodyPr/>
          <a:lstStyle>
            <a:lvl1pPr>
              <a:defRPr/>
            </a:lvl1pPr>
          </a:lstStyle>
          <a:p>
            <a:pPr>
              <a:defRPr/>
            </a:pPr>
            <a:fld id="{150EE6A1-1E3B-40EF-A5D5-172A87C51589}" type="slidenum">
              <a:rPr lang="en-US" altLang="en-US"/>
              <a:pPr>
                <a:defRPr/>
              </a:pPr>
              <a:t>‹#›</a:t>
            </a:fld>
            <a:endParaRPr lang="en-US" altLang="en-US"/>
          </a:p>
        </p:txBody>
      </p:sp>
    </p:spTree>
    <p:extLst>
      <p:ext uri="{BB962C8B-B14F-4D97-AF65-F5344CB8AC3E}">
        <p14:creationId xmlns:p14="http://schemas.microsoft.com/office/powerpoint/2010/main" val="813936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ontent blue">
    <p:spTree>
      <p:nvGrpSpPr>
        <p:cNvPr id="1" name=""/>
        <p:cNvGrpSpPr/>
        <p:nvPr/>
      </p:nvGrpSpPr>
      <p:grpSpPr>
        <a:xfrm>
          <a:off x="0" y="0"/>
          <a:ext cx="0" cy="0"/>
          <a:chOff x="0" y="0"/>
          <a:chExt cx="0" cy="0"/>
        </a:xfrm>
      </p:grpSpPr>
      <p:sp>
        <p:nvSpPr>
          <p:cNvPr id="3" name="Content Placeholder 2"/>
          <p:cNvSpPr>
            <a:spLocks noGrp="1"/>
          </p:cNvSpPr>
          <p:nvPr>
            <p:ph idx="1"/>
          </p:nvPr>
        </p:nvSpPr>
        <p:spPr bwMode="invGray">
          <a:xfrm>
            <a:off x="480000" y="1800000"/>
            <a:ext cx="11232001" cy="4237200"/>
          </a:xfrm>
        </p:spPr>
        <p:txBody>
          <a:body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8" name="Text Placeholder 7"/>
          <p:cNvSpPr>
            <a:spLocks noGrp="1"/>
          </p:cNvSpPr>
          <p:nvPr>
            <p:ph type="body" sz="quarter" idx="13"/>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Click to edit Master text styles</a:t>
            </a:r>
          </a:p>
        </p:txBody>
      </p:sp>
      <p:sp>
        <p:nvSpPr>
          <p:cNvPr id="13" name="Text Placeholder 7"/>
          <p:cNvSpPr>
            <a:spLocks noGrp="1"/>
          </p:cNvSpPr>
          <p:nvPr>
            <p:ph type="body" sz="quarter" idx="21"/>
          </p:nvPr>
        </p:nvSpPr>
        <p:spPr bwMode="invGray">
          <a:xfrm>
            <a:off x="480000" y="6293651"/>
            <a:ext cx="11226365" cy="208579"/>
          </a:xfrm>
        </p:spPr>
        <p:txBody>
          <a:bodyPr>
            <a:normAutofit/>
          </a:bodyPr>
          <a:lstStyle>
            <a:lvl1pPr>
              <a:defRPr sz="800" b="0">
                <a:solidFill>
                  <a:schemeClr val="tx1"/>
                </a:solidFill>
                <a:latin typeface="+mn-lt"/>
              </a:defRPr>
            </a:lvl1pPr>
          </a:lstStyle>
          <a:p>
            <a:pPr lvl="0"/>
            <a:r>
              <a:rPr lang="en-GB" noProof="0"/>
              <a:t>Click to edit Master text styles</a:t>
            </a:r>
          </a:p>
        </p:txBody>
      </p:sp>
      <p:sp>
        <p:nvSpPr>
          <p:cNvPr id="7" name="Title 6"/>
          <p:cNvSpPr>
            <a:spLocks noGrp="1"/>
          </p:cNvSpPr>
          <p:nvPr>
            <p:ph type="title"/>
          </p:nvPr>
        </p:nvSpPr>
        <p:spPr bwMode="invGray">
          <a:xfrm>
            <a:off x="479999" y="359999"/>
            <a:ext cx="8160000" cy="720000"/>
          </a:xfrm>
        </p:spPr>
        <p:txBody>
          <a:bodyPr/>
          <a:lstStyle>
            <a:lvl1pPr>
              <a:defRPr/>
            </a:lvl1pPr>
          </a:lstStyle>
          <a:p>
            <a:r>
              <a:rPr lang="en-GB" noProof="0" dirty="0"/>
              <a:t>Click to edit Master title style</a:t>
            </a:r>
          </a:p>
        </p:txBody>
      </p:sp>
      <p:sp>
        <p:nvSpPr>
          <p:cNvPr id="6" name="Slide Number Placeholder 5">
            <a:extLst>
              <a:ext uri="{FF2B5EF4-FFF2-40B4-BE49-F238E27FC236}">
                <a16:creationId xmlns:a16="http://schemas.microsoft.com/office/drawing/2014/main" id="{13AEEBE1-4F9F-48DA-8CA9-5A6969786F21}"/>
              </a:ext>
            </a:extLst>
          </p:cNvPr>
          <p:cNvSpPr>
            <a:spLocks noGrp="1"/>
          </p:cNvSpPr>
          <p:nvPr>
            <p:ph type="sldNum" sz="quarter" idx="22"/>
          </p:nvPr>
        </p:nvSpPr>
        <p:spPr bwMode="invGray"/>
        <p:txBody>
          <a:bodyPr/>
          <a:lstStyle>
            <a:lvl1pPr>
              <a:defRPr smtClean="0"/>
            </a:lvl1pPr>
          </a:lstStyle>
          <a:p>
            <a:pPr>
              <a:defRPr/>
            </a:pPr>
            <a:fld id="{D0AAECAF-E4BF-4EBB-9760-DEBC59E71F25}" type="slidenum">
              <a:rPr lang="en-GB" altLang="en-US"/>
              <a:pPr>
                <a:defRPr/>
              </a:pPr>
              <a:t>‹#›</a:t>
            </a:fld>
            <a:endParaRPr lang="en-GB" altLang="en-US"/>
          </a:p>
        </p:txBody>
      </p:sp>
    </p:spTree>
    <p:extLst>
      <p:ext uri="{BB962C8B-B14F-4D97-AF65-F5344CB8AC3E}">
        <p14:creationId xmlns:p14="http://schemas.microsoft.com/office/powerpoint/2010/main" val="532273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145068D-0233-4B19-A958-FDDA68952D91}"/>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F988DD6-9633-4558-90D7-F392898F615A}"/>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97DF091-12C8-4586-9E80-9D88B7862A23}"/>
              </a:ext>
            </a:extLst>
          </p:cNvPr>
          <p:cNvSpPr>
            <a:spLocks noGrp="1"/>
          </p:cNvSpPr>
          <p:nvPr>
            <p:ph type="dt" sz="half" idx="2"/>
          </p:nvPr>
        </p:nvSpPr>
        <p:spPr>
          <a:xfrm>
            <a:off x="838200" y="6356350"/>
            <a:ext cx="27432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EEB64E30-2961-49F2-B006-B66B79C41EA4}" type="datetimeFigureOut">
              <a:rPr lang="en-US" altLang="en-US"/>
              <a:pPr>
                <a:defRPr/>
              </a:pPr>
              <a:t>3/7/2019</a:t>
            </a:fld>
            <a:endParaRPr lang="en-US" altLang="en-US"/>
          </a:p>
        </p:txBody>
      </p:sp>
      <p:sp>
        <p:nvSpPr>
          <p:cNvPr id="5" name="Footer Placeholder 4">
            <a:extLst>
              <a:ext uri="{FF2B5EF4-FFF2-40B4-BE49-F238E27FC236}">
                <a16:creationId xmlns:a16="http://schemas.microsoft.com/office/drawing/2014/main" id="{F5E15477-0C00-4B88-99EF-26E4BEF37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a:extLst>
              <a:ext uri="{FF2B5EF4-FFF2-40B4-BE49-F238E27FC236}">
                <a16:creationId xmlns:a16="http://schemas.microsoft.com/office/drawing/2014/main" id="{3298FF74-35B9-45E5-AE76-E1A757446D3F}"/>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88B12D38-2C3F-478C-8BAE-B125E492C82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S PGothic" panose="020B0600070205080204" pitchFamily="34" charset="-128"/>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MS PGothic" panose="020B0600070205080204" pitchFamily="34" charset="-128"/>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MS PGothic" panose="020B0600070205080204" pitchFamily="34" charset="-128"/>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MS PGothic" panose="020B0600070205080204" pitchFamily="34" charset="-128"/>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MS PGothic" panose="020B0600070205080204" pitchFamily="34" charset="-128"/>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MS PGothic" panose="020B0600070205080204" pitchFamily="34" charset="-128"/>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MS PGothic" panose="020B0600070205080204" pitchFamily="34" charset="-128"/>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MS PGothic" panose="020B0600070205080204" pitchFamily="34" charset="-128"/>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MS PGothic" panose="020B0600070205080204"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gif"/></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gif"/></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gif"/><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image" Target="../media/image2.gif"/></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openxmlformats.org/officeDocument/2006/relationships/image" Target="../media/image2.gif"/></Relationships>
</file>

<file path=ppt/slides/_rels/slide1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09934B2-6E66-4A34-9B94-ADDDBB89B038}"/>
              </a:ext>
            </a:extLst>
          </p:cNvPr>
          <p:cNvSpPr>
            <a:spLocks noGrp="1" noRot="1" noChangeAspect="1" noMove="1" noResize="1" noEditPoints="1" noAdjustHandles="1" noChangeArrowheads="1" noChangeShapeType="1" noTextEdit="1"/>
          </p:cNvSpPr>
          <p:nvPr/>
        </p:nvSpPr>
        <p:spPr>
          <a:xfrm>
            <a:off x="0" y="4918075"/>
            <a:ext cx="12192000" cy="1939925"/>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099" name="Subtitle 2">
            <a:extLst>
              <a:ext uri="{FF2B5EF4-FFF2-40B4-BE49-F238E27FC236}">
                <a16:creationId xmlns:a16="http://schemas.microsoft.com/office/drawing/2014/main" id="{9CA9620D-30AF-465B-9C37-4B889A328DEC}"/>
              </a:ext>
            </a:extLst>
          </p:cNvPr>
          <p:cNvSpPr>
            <a:spLocks noGrp="1"/>
          </p:cNvSpPr>
          <p:nvPr>
            <p:ph type="subTitle" idx="1"/>
          </p:nvPr>
        </p:nvSpPr>
        <p:spPr>
          <a:xfrm>
            <a:off x="2695575" y="5373349"/>
            <a:ext cx="6800850" cy="1305263"/>
          </a:xfrm>
        </p:spPr>
        <p:txBody>
          <a:bodyPr/>
          <a:lstStyle/>
          <a:p>
            <a:pPr eaLnBrk="1" hangingPunct="1"/>
            <a:r>
              <a:rPr lang="en-US" altLang="en-US" b="1" dirty="0">
                <a:solidFill>
                  <a:srgbClr val="FFFFFF"/>
                </a:solidFill>
              </a:rPr>
              <a:t>Ministry of Health</a:t>
            </a:r>
          </a:p>
          <a:p>
            <a:pPr eaLnBrk="1" hangingPunct="1"/>
            <a:r>
              <a:rPr lang="en-US" altLang="en-US" b="1" dirty="0">
                <a:solidFill>
                  <a:srgbClr val="FFFFFF"/>
                </a:solidFill>
              </a:rPr>
              <a:t>Republic of Uganda </a:t>
            </a:r>
          </a:p>
          <a:p>
            <a:pPr eaLnBrk="1" hangingPunct="1"/>
            <a:endParaRPr lang="en-US" altLang="en-US" b="1" dirty="0">
              <a:solidFill>
                <a:srgbClr val="FFFFFF"/>
              </a:solidFill>
            </a:endParaRPr>
          </a:p>
        </p:txBody>
      </p:sp>
      <p:pic>
        <p:nvPicPr>
          <p:cNvPr id="4100" name="Picture 4">
            <a:extLst>
              <a:ext uri="{FF2B5EF4-FFF2-40B4-BE49-F238E27FC236}">
                <a16:creationId xmlns:a16="http://schemas.microsoft.com/office/drawing/2014/main" id="{4FA2C371-EF91-4580-BF53-FA96A8914AA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56900" y="0"/>
            <a:ext cx="14351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5">
            <a:extLst>
              <a:ext uri="{FF2B5EF4-FFF2-40B4-BE49-F238E27FC236}">
                <a16:creationId xmlns:a16="http://schemas.microsoft.com/office/drawing/2014/main" id="{3E84592F-C49A-419E-81D5-5D3418959B9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TextBox 1">
            <a:extLst>
              <a:ext uri="{FF2B5EF4-FFF2-40B4-BE49-F238E27FC236}">
                <a16:creationId xmlns:a16="http://schemas.microsoft.com/office/drawing/2014/main" id="{B9A85FC9-4A17-459A-BAFF-09A32EF927F7}"/>
              </a:ext>
            </a:extLst>
          </p:cNvPr>
          <p:cNvSpPr txBox="1">
            <a:spLocks noChangeArrowheads="1"/>
          </p:cNvSpPr>
          <p:nvPr/>
        </p:nvSpPr>
        <p:spPr bwMode="auto">
          <a:xfrm>
            <a:off x="88900" y="1685925"/>
            <a:ext cx="11653335"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eaLnBrk="1" hangingPunct="1"/>
            <a:r>
              <a:rPr lang="en-US" altLang="en-US" sz="4400" b="1" dirty="0">
                <a:latin typeface="Century Gothic" panose="020B0502020202020204" pitchFamily="34" charset="0"/>
              </a:rPr>
              <a:t>Health Information System Strengthening:</a:t>
            </a:r>
          </a:p>
          <a:p>
            <a:pPr algn="ctr" eaLnBrk="1" hangingPunct="1"/>
            <a:endParaRPr lang="en-US" altLang="en-US" sz="4400" b="1" dirty="0">
              <a:latin typeface="Century Gothic" panose="020B0502020202020204" pitchFamily="34" charset="0"/>
            </a:endParaRPr>
          </a:p>
          <a:p>
            <a:pPr algn="ctr" eaLnBrk="1" hangingPunct="1"/>
            <a:r>
              <a:rPr lang="en-US" altLang="en-US" sz="4400" b="1" dirty="0">
                <a:latin typeface="Century Gothic" panose="020B0502020202020204" pitchFamily="34" charset="0"/>
              </a:rPr>
              <a:t>Taking it to the next level in Uganda</a:t>
            </a:r>
            <a:endParaRPr lang="en-US" altLang="en-US" sz="4400" dirty="0">
              <a:latin typeface="Century Gothic" panose="020B0502020202020204" pitchFamily="34" charset="0"/>
            </a:endParaRPr>
          </a:p>
          <a:p>
            <a:pPr eaLnBrk="1" hangingPunct="1"/>
            <a:endParaRPr lang="en-US" altLang="en-US" sz="4400" dirty="0">
              <a:latin typeface="Century Gothic" panose="020B0502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BC39DDA-0414-4D43-96C3-CBA5B920DD1F}"/>
              </a:ext>
            </a:extLst>
          </p:cNvPr>
          <p:cNvSpPr>
            <a:spLocks noGrp="1" noRot="1" noChangeAspect="1" noMove="1" noResize="1" noEditPoints="1" noAdjustHandles="1" noChangeArrowheads="1" noChangeShapeType="1" noTextEdit="1"/>
          </p:cNvSpPr>
          <p:nvPr/>
        </p:nvSpPr>
        <p:spPr>
          <a:xfrm>
            <a:off x="0" y="0"/>
            <a:ext cx="608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a16="http://schemas.microsoft.com/office/drawing/2014/main" id="{0104F24F-DD84-45F2-A618-250B08A97488}"/>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124" name="Picture 11">
            <a:extLst>
              <a:ext uri="{FF2B5EF4-FFF2-40B4-BE49-F238E27FC236}">
                <a16:creationId xmlns:a16="http://schemas.microsoft.com/office/drawing/2014/main" id="{2536CA24-B1B5-4905-961E-0B3A63EE3FA2}"/>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Title 1">
            <a:extLst>
              <a:ext uri="{FF2B5EF4-FFF2-40B4-BE49-F238E27FC236}">
                <a16:creationId xmlns:a16="http://schemas.microsoft.com/office/drawing/2014/main" id="{B4E9EF8E-B01A-448D-9049-B604C1E3F9A6}"/>
              </a:ext>
            </a:extLst>
          </p:cNvPr>
          <p:cNvSpPr>
            <a:spLocks noGrp="1"/>
          </p:cNvSpPr>
          <p:nvPr>
            <p:ph type="title"/>
          </p:nvPr>
        </p:nvSpPr>
        <p:spPr>
          <a:xfrm>
            <a:off x="639763" y="2054225"/>
            <a:ext cx="3668712" cy="2759075"/>
          </a:xfrm>
        </p:spPr>
        <p:txBody>
          <a:bodyPr/>
          <a:lstStyle/>
          <a:p>
            <a:pPr eaLnBrk="1" hangingPunct="1"/>
            <a:r>
              <a:rPr lang="en-US" altLang="en-US" sz="3700">
                <a:solidFill>
                  <a:srgbClr val="FFFFFF"/>
                </a:solidFill>
                <a:latin typeface="Century Gothic" panose="020B0502020202020204" pitchFamily="34" charset="0"/>
              </a:rPr>
              <a:t>Health Information Systems: </a:t>
            </a:r>
            <a:br>
              <a:rPr lang="en-US" altLang="en-US" sz="3700">
                <a:solidFill>
                  <a:srgbClr val="FFFFFF"/>
                </a:solidFill>
                <a:latin typeface="Century Gothic" panose="020B0502020202020204" pitchFamily="34" charset="0"/>
              </a:rPr>
            </a:br>
            <a:r>
              <a:rPr lang="en-US" altLang="en-US" sz="3700">
                <a:solidFill>
                  <a:srgbClr val="FFFFFF"/>
                </a:solidFill>
                <a:latin typeface="Century Gothic" panose="020B0502020202020204" pitchFamily="34" charset="0"/>
              </a:rPr>
              <a:t>Uganda’s Vision</a:t>
            </a:r>
          </a:p>
        </p:txBody>
      </p:sp>
      <p:sp>
        <p:nvSpPr>
          <p:cNvPr id="5126" name="Content Placeholder 2">
            <a:extLst>
              <a:ext uri="{FF2B5EF4-FFF2-40B4-BE49-F238E27FC236}">
                <a16:creationId xmlns:a16="http://schemas.microsoft.com/office/drawing/2014/main" id="{0E0A25D4-F010-43A4-A79C-25018E7C5942}"/>
              </a:ext>
            </a:extLst>
          </p:cNvPr>
          <p:cNvSpPr>
            <a:spLocks noGrp="1"/>
          </p:cNvSpPr>
          <p:nvPr>
            <p:ph idx="1"/>
          </p:nvPr>
        </p:nvSpPr>
        <p:spPr>
          <a:xfrm>
            <a:off x="5368179" y="-186566"/>
            <a:ext cx="6990608" cy="7231131"/>
          </a:xfrm>
        </p:spPr>
        <p:txBody>
          <a:bodyPr anchor="ctr"/>
          <a:lstStyle/>
          <a:p>
            <a:pPr eaLnBrk="1" hangingPunct="1"/>
            <a:r>
              <a:rPr lang="en-US" altLang="en-US" sz="2400" dirty="0">
                <a:solidFill>
                  <a:srgbClr val="000000"/>
                </a:solidFill>
                <a:latin typeface="Century Gothic" panose="020B0502020202020204" pitchFamily="34" charset="0"/>
              </a:rPr>
              <a:t>The Health Sector has made great strides in </a:t>
            </a:r>
            <a:r>
              <a:rPr lang="en-US" altLang="en-US" sz="2400" b="1" dirty="0">
                <a:solidFill>
                  <a:srgbClr val="000000"/>
                </a:solidFill>
                <a:latin typeface="Century Gothic" panose="020B0502020202020204" pitchFamily="34" charset="0"/>
              </a:rPr>
              <a:t>strengthening HIS coordination and governance</a:t>
            </a:r>
          </a:p>
          <a:p>
            <a:pPr lvl="1" eaLnBrk="1" hangingPunct="1"/>
            <a:r>
              <a:rPr lang="en-US" altLang="en-US" dirty="0">
                <a:solidFill>
                  <a:srgbClr val="000000"/>
                </a:solidFill>
                <a:latin typeface="Century Gothic" panose="020B0502020202020204" pitchFamily="34" charset="0"/>
              </a:rPr>
              <a:t>Despite this effort,  </a:t>
            </a:r>
            <a:r>
              <a:rPr lang="en-US" altLang="en-US" b="1" dirty="0">
                <a:solidFill>
                  <a:srgbClr val="000000"/>
                </a:solidFill>
                <a:latin typeface="Century Gothic" panose="020B0502020202020204" pitchFamily="34" charset="0"/>
              </a:rPr>
              <a:t>challenges remain </a:t>
            </a:r>
            <a:r>
              <a:rPr lang="en-US" altLang="en-US" dirty="0">
                <a:solidFill>
                  <a:srgbClr val="000000"/>
                </a:solidFill>
                <a:latin typeface="Century Gothic" panose="020B0502020202020204" pitchFamily="34" charset="0"/>
              </a:rPr>
              <a:t>in coordination of data to facilitate comprehensive decision making</a:t>
            </a:r>
          </a:p>
          <a:p>
            <a:pPr lvl="1" eaLnBrk="1" hangingPunct="1"/>
            <a:r>
              <a:rPr lang="en-US" altLang="en-US" dirty="0">
                <a:solidFill>
                  <a:srgbClr val="000000"/>
                </a:solidFill>
                <a:latin typeface="Century Gothic" panose="020B0502020202020204" pitchFamily="34" charset="0"/>
              </a:rPr>
              <a:t>Need to </a:t>
            </a:r>
            <a:r>
              <a:rPr lang="en-US" altLang="en-US" b="1" dirty="0">
                <a:solidFill>
                  <a:srgbClr val="000000"/>
                </a:solidFill>
                <a:latin typeface="Century Gothic" panose="020B0502020202020204" pitchFamily="34" charset="0"/>
              </a:rPr>
              <a:t>identify gaps and challenges within its HIS </a:t>
            </a:r>
            <a:r>
              <a:rPr lang="en-US" altLang="en-US" dirty="0">
                <a:solidFill>
                  <a:srgbClr val="000000"/>
                </a:solidFill>
                <a:latin typeface="Century Gothic" panose="020B0502020202020204" pitchFamily="34" charset="0"/>
              </a:rPr>
              <a:t>and develop a </a:t>
            </a:r>
            <a:r>
              <a:rPr lang="en-US" altLang="en-US" b="1" dirty="0">
                <a:solidFill>
                  <a:srgbClr val="000000"/>
                </a:solidFill>
                <a:latin typeface="Century Gothic" panose="020B0502020202020204" pitchFamily="34" charset="0"/>
              </a:rPr>
              <a:t>strategy for improvement </a:t>
            </a:r>
            <a:r>
              <a:rPr lang="en-US" altLang="en-US" dirty="0">
                <a:solidFill>
                  <a:srgbClr val="000000"/>
                </a:solidFill>
                <a:latin typeface="Century Gothic" panose="020B0502020202020204" pitchFamily="34" charset="0"/>
              </a:rPr>
              <a:t>to complement the other strategies like the eHealth strategy</a:t>
            </a:r>
          </a:p>
          <a:p>
            <a:pPr eaLnBrk="1" hangingPunct="1"/>
            <a:r>
              <a:rPr lang="en-US" altLang="en-US" sz="2400" dirty="0">
                <a:solidFill>
                  <a:srgbClr val="000000"/>
                </a:solidFill>
                <a:latin typeface="Century Gothic" panose="020B0502020202020204" pitchFamily="34" charset="0"/>
              </a:rPr>
              <a:t>Uganda is committed to applying and using </a:t>
            </a:r>
            <a:r>
              <a:rPr lang="en-US" altLang="en-US" sz="2400" b="1" dirty="0">
                <a:solidFill>
                  <a:srgbClr val="000000"/>
                </a:solidFill>
                <a:latin typeface="Century Gothic" panose="020B0502020202020204" pitchFamily="34" charset="0"/>
              </a:rPr>
              <a:t>globally developed and recommended assessment tools</a:t>
            </a:r>
          </a:p>
          <a:p>
            <a:pPr eaLnBrk="1" hangingPunct="1"/>
            <a:r>
              <a:rPr lang="en-US" altLang="en-US" sz="2400" dirty="0">
                <a:solidFill>
                  <a:srgbClr val="000000"/>
                </a:solidFill>
                <a:latin typeface="Century Gothic" panose="020B0502020202020204" pitchFamily="34" charset="0"/>
              </a:rPr>
              <a:t>As an important first step, we have conducted an assessment to describe the </a:t>
            </a:r>
            <a:r>
              <a:rPr lang="en-US" altLang="en-US" sz="2400" b="1" dirty="0">
                <a:solidFill>
                  <a:srgbClr val="000000"/>
                </a:solidFill>
                <a:latin typeface="Century Gothic" panose="020B0502020202020204" pitchFamily="34" charset="0"/>
              </a:rPr>
              <a:t>current stage of HIS and describe future goals</a:t>
            </a:r>
          </a:p>
        </p:txBody>
      </p:sp>
      <p:pic>
        <p:nvPicPr>
          <p:cNvPr id="5128" name="Picture 8">
            <a:extLst>
              <a:ext uri="{FF2B5EF4-FFF2-40B4-BE49-F238E27FC236}">
                <a16:creationId xmlns:a16="http://schemas.microsoft.com/office/drawing/2014/main" id="{39DAFD56-DB68-42AD-B3D6-C7BB99DE45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1">
            <a:extLst>
              <a:ext uri="{FF2B5EF4-FFF2-40B4-BE49-F238E27FC236}">
                <a16:creationId xmlns:a16="http://schemas.microsoft.com/office/drawing/2014/main" id="{5C0ADAAB-4E22-4790-A187-0CDA6C8BD96E}"/>
              </a:ext>
            </a:extLst>
          </p:cNvPr>
          <p:cNvSpPr>
            <a:spLocks noGrp="1"/>
          </p:cNvSpPr>
          <p:nvPr>
            <p:ph idx="1"/>
          </p:nvPr>
        </p:nvSpPr>
        <p:spPr>
          <a:xfrm>
            <a:off x="278781" y="1193181"/>
            <a:ext cx="5148208" cy="5163170"/>
          </a:xfrm>
        </p:spPr>
        <p:txBody>
          <a:bodyPr/>
          <a:lstStyle/>
          <a:p>
            <a:pPr marL="342900" indent="-342900" eaLnBrk="1" hangingPunct="1">
              <a:lnSpc>
                <a:spcPct val="100000"/>
              </a:lnSpc>
              <a:defRPr/>
            </a:pPr>
            <a:r>
              <a:rPr lang="en-US" sz="3200" dirty="0"/>
              <a:t>Health Information System: Is a system providing information support to decision making at all levels of the health system. </a:t>
            </a:r>
          </a:p>
          <a:p>
            <a:pPr marL="342900" indent="-342900" eaLnBrk="1" hangingPunct="1">
              <a:lnSpc>
                <a:spcPct val="100000"/>
              </a:lnSpc>
              <a:defRPr/>
            </a:pPr>
            <a:r>
              <a:rPr lang="en-US" sz="3200" dirty="0"/>
              <a:t>It incorporates information</a:t>
            </a:r>
            <a:br>
              <a:rPr lang="en-US" sz="3200" dirty="0"/>
            </a:br>
            <a:r>
              <a:rPr lang="en-US" sz="3200" dirty="0"/>
              <a:t>generated by both population-based and institution-based data sources.</a:t>
            </a:r>
          </a:p>
        </p:txBody>
      </p:sp>
      <p:sp>
        <p:nvSpPr>
          <p:cNvPr id="6147" name="Slide Number Placeholder 3">
            <a:extLst>
              <a:ext uri="{FF2B5EF4-FFF2-40B4-BE49-F238E27FC236}">
                <a16:creationId xmlns:a16="http://schemas.microsoft.com/office/drawing/2014/main" id="{019BC6E1-E727-411C-B465-9179075AE81E}"/>
              </a:ext>
            </a:extLst>
          </p:cNvPr>
          <p:cNvSpPr>
            <a:spLocks noGrp="1" noChangeArrowheads="1"/>
          </p:cNvSpPr>
          <p:nvPr>
            <p:ph type="sldNum" sz="quarter" idx="2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9pPr>
          </a:lstStyle>
          <a:p>
            <a:pPr>
              <a:lnSpc>
                <a:spcPct val="100000"/>
              </a:lnSpc>
              <a:spcBef>
                <a:spcPct val="0"/>
              </a:spcBef>
              <a:buFontTx/>
              <a:buNone/>
            </a:pPr>
            <a:fld id="{05E95594-6B90-480D-9FC7-8CE979B2FC38}" type="slidenum">
              <a:rPr lang="en-GB" altLang="en-US" sz="1200">
                <a:solidFill>
                  <a:srgbClr val="898989"/>
                </a:solidFill>
              </a:rPr>
              <a:pPr>
                <a:lnSpc>
                  <a:spcPct val="100000"/>
                </a:lnSpc>
                <a:spcBef>
                  <a:spcPct val="0"/>
                </a:spcBef>
                <a:buFontTx/>
                <a:buNone/>
              </a:pPr>
              <a:t>3</a:t>
            </a:fld>
            <a:endParaRPr lang="en-GB" altLang="en-US" sz="1200">
              <a:solidFill>
                <a:srgbClr val="898989"/>
              </a:solidFill>
            </a:endParaRPr>
          </a:p>
        </p:txBody>
      </p:sp>
      <p:sp>
        <p:nvSpPr>
          <p:cNvPr id="6148" name="Title 5">
            <a:extLst>
              <a:ext uri="{FF2B5EF4-FFF2-40B4-BE49-F238E27FC236}">
                <a16:creationId xmlns:a16="http://schemas.microsoft.com/office/drawing/2014/main" id="{E4C3C560-595E-4F37-B1D6-AD781E4DEF02}"/>
              </a:ext>
            </a:extLst>
          </p:cNvPr>
          <p:cNvSpPr>
            <a:spLocks noGrp="1"/>
          </p:cNvSpPr>
          <p:nvPr>
            <p:ph type="title"/>
          </p:nvPr>
        </p:nvSpPr>
        <p:spPr>
          <a:xfrm>
            <a:off x="2008981" y="172961"/>
            <a:ext cx="8159750" cy="719138"/>
          </a:xfrm>
        </p:spPr>
        <p:txBody>
          <a:bodyPr/>
          <a:lstStyle/>
          <a:p>
            <a:pPr algn="ctr" eaLnBrk="1" hangingPunct="1"/>
            <a:r>
              <a:rPr lang="en-US" altLang="en-US" b="1" dirty="0"/>
              <a:t>But What is HIS?</a:t>
            </a:r>
          </a:p>
        </p:txBody>
      </p:sp>
      <p:pic>
        <p:nvPicPr>
          <p:cNvPr id="6149" name="Picture 6">
            <a:extLst>
              <a:ext uri="{FF2B5EF4-FFF2-40B4-BE49-F238E27FC236}">
                <a16:creationId xmlns:a16="http://schemas.microsoft.com/office/drawing/2014/main" id="{86369559-9B5B-4599-9E7E-F8FEAF4B1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56900" y="0"/>
            <a:ext cx="14351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7">
            <a:extLst>
              <a:ext uri="{FF2B5EF4-FFF2-40B4-BE49-F238E27FC236}">
                <a16:creationId xmlns:a16="http://schemas.microsoft.com/office/drawing/2014/main" id="{2200F739-08F3-4776-9DAC-3AC47D5140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p:nvPr/>
        </p:nvPicPr>
        <p:blipFill>
          <a:blip r:embed="rId4"/>
          <a:stretch>
            <a:fillRect/>
          </a:stretch>
        </p:blipFill>
        <p:spPr>
          <a:xfrm>
            <a:off x="5426989" y="1628582"/>
            <a:ext cx="6765011" cy="414349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1">
            <a:extLst>
              <a:ext uri="{FF2B5EF4-FFF2-40B4-BE49-F238E27FC236}">
                <a16:creationId xmlns:a16="http://schemas.microsoft.com/office/drawing/2014/main" id="{5C0ADAAB-4E22-4790-A187-0CDA6C8BD96E}"/>
              </a:ext>
            </a:extLst>
          </p:cNvPr>
          <p:cNvSpPr>
            <a:spLocks noGrp="1"/>
          </p:cNvSpPr>
          <p:nvPr>
            <p:ph idx="1"/>
          </p:nvPr>
        </p:nvSpPr>
        <p:spPr>
          <a:xfrm>
            <a:off x="256478" y="1193181"/>
            <a:ext cx="11653023" cy="5528294"/>
          </a:xfrm>
        </p:spPr>
        <p:txBody>
          <a:bodyPr/>
          <a:lstStyle/>
          <a:p>
            <a:pPr eaLnBrk="1" hangingPunct="1">
              <a:lnSpc>
                <a:spcPct val="150000"/>
              </a:lnSpc>
              <a:defRPr/>
            </a:pPr>
            <a:r>
              <a:rPr lang="en-GB" dirty="0"/>
              <a:t>To describe the current state of the HIS in Uganda at all levels</a:t>
            </a:r>
          </a:p>
          <a:p>
            <a:pPr eaLnBrk="1" hangingPunct="1">
              <a:lnSpc>
                <a:spcPct val="150000"/>
              </a:lnSpc>
              <a:defRPr/>
            </a:pPr>
            <a:r>
              <a:rPr lang="en-GB" dirty="0"/>
              <a:t>To establish a baseline and follow-up evaluation of the HIS that will be comparable over time.</a:t>
            </a:r>
          </a:p>
          <a:p>
            <a:pPr eaLnBrk="1" hangingPunct="1">
              <a:lnSpc>
                <a:spcPct val="150000"/>
              </a:lnSpc>
              <a:defRPr/>
            </a:pPr>
            <a:r>
              <a:rPr lang="en-GB" dirty="0"/>
              <a:t>To establish the key issues and challenges facing the HIS.</a:t>
            </a:r>
          </a:p>
          <a:p>
            <a:pPr eaLnBrk="1" hangingPunct="1">
              <a:lnSpc>
                <a:spcPct val="150000"/>
              </a:lnSpc>
              <a:defRPr/>
            </a:pPr>
            <a:r>
              <a:rPr lang="en-GB" dirty="0"/>
              <a:t>To use assessment findings to inform the development of an HIS strategic framework and mobilize resources for its implementation</a:t>
            </a:r>
            <a:r>
              <a:rPr lang="en-GB" sz="3200" dirty="0"/>
              <a:t> </a:t>
            </a:r>
            <a:br>
              <a:rPr lang="en-GB" sz="3200" dirty="0"/>
            </a:br>
            <a:endParaRPr lang="en-US" sz="3200" dirty="0"/>
          </a:p>
        </p:txBody>
      </p:sp>
      <p:sp>
        <p:nvSpPr>
          <p:cNvPr id="6147" name="Slide Number Placeholder 3">
            <a:extLst>
              <a:ext uri="{FF2B5EF4-FFF2-40B4-BE49-F238E27FC236}">
                <a16:creationId xmlns:a16="http://schemas.microsoft.com/office/drawing/2014/main" id="{019BC6E1-E727-411C-B465-9179075AE81E}"/>
              </a:ext>
            </a:extLst>
          </p:cNvPr>
          <p:cNvSpPr>
            <a:spLocks noGrp="1" noChangeArrowheads="1"/>
          </p:cNvSpPr>
          <p:nvPr>
            <p:ph type="sldNum" sz="quarter" idx="2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9pPr>
          </a:lstStyle>
          <a:p>
            <a:pPr>
              <a:lnSpc>
                <a:spcPct val="100000"/>
              </a:lnSpc>
              <a:spcBef>
                <a:spcPct val="0"/>
              </a:spcBef>
              <a:buFontTx/>
              <a:buNone/>
            </a:pPr>
            <a:fld id="{05E95594-6B90-480D-9FC7-8CE979B2FC38}" type="slidenum">
              <a:rPr lang="en-GB" altLang="en-US" sz="1200">
                <a:solidFill>
                  <a:srgbClr val="898989"/>
                </a:solidFill>
              </a:rPr>
              <a:pPr>
                <a:lnSpc>
                  <a:spcPct val="100000"/>
                </a:lnSpc>
                <a:spcBef>
                  <a:spcPct val="0"/>
                </a:spcBef>
                <a:buFontTx/>
                <a:buNone/>
              </a:pPr>
              <a:t>4</a:t>
            </a:fld>
            <a:endParaRPr lang="en-GB" altLang="en-US" sz="1200">
              <a:solidFill>
                <a:srgbClr val="898989"/>
              </a:solidFill>
            </a:endParaRPr>
          </a:p>
        </p:txBody>
      </p:sp>
      <p:sp>
        <p:nvSpPr>
          <p:cNvPr id="6148" name="Title 5">
            <a:extLst>
              <a:ext uri="{FF2B5EF4-FFF2-40B4-BE49-F238E27FC236}">
                <a16:creationId xmlns:a16="http://schemas.microsoft.com/office/drawing/2014/main" id="{E4C3C560-595E-4F37-B1D6-AD781E4DEF02}"/>
              </a:ext>
            </a:extLst>
          </p:cNvPr>
          <p:cNvSpPr>
            <a:spLocks noGrp="1"/>
          </p:cNvSpPr>
          <p:nvPr>
            <p:ph type="title"/>
          </p:nvPr>
        </p:nvSpPr>
        <p:spPr>
          <a:xfrm>
            <a:off x="2008981" y="172961"/>
            <a:ext cx="8159750" cy="719138"/>
          </a:xfrm>
        </p:spPr>
        <p:txBody>
          <a:bodyPr/>
          <a:lstStyle/>
          <a:p>
            <a:pPr algn="ctr" eaLnBrk="1" hangingPunct="1"/>
            <a:r>
              <a:rPr lang="en-US" altLang="en-US" b="1" dirty="0"/>
              <a:t>Objectives of the Assessment </a:t>
            </a:r>
          </a:p>
        </p:txBody>
      </p:sp>
      <p:pic>
        <p:nvPicPr>
          <p:cNvPr id="6149" name="Picture 6">
            <a:extLst>
              <a:ext uri="{FF2B5EF4-FFF2-40B4-BE49-F238E27FC236}">
                <a16:creationId xmlns:a16="http://schemas.microsoft.com/office/drawing/2014/main" id="{86369559-9B5B-4599-9E7E-F8FEAF4B1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62370" y="1"/>
            <a:ext cx="1029629" cy="1059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7">
            <a:extLst>
              <a:ext uri="{FF2B5EF4-FFF2-40B4-BE49-F238E27FC236}">
                <a16:creationId xmlns:a16="http://schemas.microsoft.com/office/drawing/2014/main" id="{2200F739-08F3-4776-9DAC-3AC47D5140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0787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1">
            <a:extLst>
              <a:ext uri="{FF2B5EF4-FFF2-40B4-BE49-F238E27FC236}">
                <a16:creationId xmlns:a16="http://schemas.microsoft.com/office/drawing/2014/main" id="{5C0ADAAB-4E22-4790-A187-0CDA6C8BD96E}"/>
              </a:ext>
            </a:extLst>
          </p:cNvPr>
          <p:cNvSpPr>
            <a:spLocks noGrp="1"/>
          </p:cNvSpPr>
          <p:nvPr>
            <p:ph idx="1"/>
          </p:nvPr>
        </p:nvSpPr>
        <p:spPr>
          <a:xfrm>
            <a:off x="133816" y="1170877"/>
            <a:ext cx="6478858" cy="5419493"/>
          </a:xfrm>
        </p:spPr>
        <p:txBody>
          <a:bodyPr/>
          <a:lstStyle/>
          <a:p>
            <a:pPr marL="0" indent="0" eaLnBrk="1" hangingPunct="1">
              <a:buNone/>
            </a:pPr>
            <a:r>
              <a:rPr lang="en-US" altLang="en-US" sz="2000" b="1" dirty="0">
                <a:latin typeface="Century Gothic" panose="020B0502020202020204" pitchFamily="34" charset="0"/>
              </a:rPr>
              <a:t>Key stakeholders </a:t>
            </a:r>
            <a:r>
              <a:rPr lang="en-US" altLang="en-US" sz="2000" dirty="0">
                <a:latin typeface="Century Gothic" panose="020B0502020202020204" pitchFamily="34" charset="0"/>
              </a:rPr>
              <a:t>from:</a:t>
            </a:r>
          </a:p>
          <a:p>
            <a:pPr eaLnBrk="1" hangingPunct="1"/>
            <a:r>
              <a:rPr lang="en-US" altLang="en-US" sz="2000" dirty="0">
                <a:latin typeface="Century Gothic" panose="020B0502020202020204" pitchFamily="34" charset="0"/>
              </a:rPr>
              <a:t>MoH (Planning, HR, DHI, all technical programs)</a:t>
            </a:r>
          </a:p>
          <a:p>
            <a:pPr eaLnBrk="1" hangingPunct="1"/>
            <a:r>
              <a:rPr lang="en-US" altLang="en-US" sz="2000" dirty="0">
                <a:latin typeface="Century Gothic" panose="020B0502020202020204" pitchFamily="34" charset="0"/>
              </a:rPr>
              <a:t>MOICT, NITAU, NIRA, UBOS</a:t>
            </a:r>
          </a:p>
          <a:p>
            <a:pPr eaLnBrk="1" hangingPunct="1"/>
            <a:r>
              <a:rPr lang="en-US" altLang="en-US" sz="2000" dirty="0">
                <a:latin typeface="Century Gothic" panose="020B0502020202020204" pitchFamily="34" charset="0"/>
              </a:rPr>
              <a:t>UNICEF, PEPFAR, CDC</a:t>
            </a:r>
          </a:p>
          <a:p>
            <a:pPr eaLnBrk="1" hangingPunct="1"/>
            <a:r>
              <a:rPr lang="en-US" altLang="en-US" sz="2000" dirty="0">
                <a:latin typeface="Century Gothic" panose="020B0502020202020204" pitchFamily="34" charset="0"/>
              </a:rPr>
              <a:t>Implementing partners, civil society, and academia </a:t>
            </a:r>
          </a:p>
          <a:p>
            <a:pPr marL="0" indent="0" eaLnBrk="1" hangingPunct="1">
              <a:buNone/>
            </a:pPr>
            <a:r>
              <a:rPr lang="en-US" altLang="en-US" sz="2000" dirty="0">
                <a:latin typeface="Century Gothic" panose="020B0502020202020204" pitchFamily="34" charset="0"/>
              </a:rPr>
              <a:t>The assessment was implemented over a two day workshop:</a:t>
            </a:r>
          </a:p>
          <a:p>
            <a:pPr marL="752475" lvl="1" eaLnBrk="1" hangingPunct="1"/>
            <a:r>
              <a:rPr lang="en-US" altLang="en-US" sz="2000" b="1" dirty="0">
                <a:latin typeface="Century Gothic" panose="020B0502020202020204" pitchFamily="34" charset="0"/>
              </a:rPr>
              <a:t>Day 1 </a:t>
            </a:r>
            <a:r>
              <a:rPr lang="en-US" altLang="en-US" sz="2000" dirty="0">
                <a:latin typeface="Century Gothic" panose="020B0502020202020204" pitchFamily="34" charset="0"/>
              </a:rPr>
              <a:t>focused on building consensus as to the current and goal status of </a:t>
            </a:r>
            <a:r>
              <a:rPr lang="en-US" altLang="en-US" sz="2000" b="1" dirty="0">
                <a:latin typeface="Century Gothic" panose="020B0502020202020204" pitchFamily="34" charset="0"/>
              </a:rPr>
              <a:t>39 HIS </a:t>
            </a:r>
            <a:r>
              <a:rPr lang="en-US" altLang="en-US" sz="2000" dirty="0">
                <a:latin typeface="Century Gothic" panose="020B0502020202020204" pitchFamily="34" charset="0"/>
              </a:rPr>
              <a:t>subcomponents, mapped across the tool’s 5 domains</a:t>
            </a:r>
          </a:p>
          <a:p>
            <a:pPr marL="752475" lvl="1" eaLnBrk="1" hangingPunct="1"/>
            <a:r>
              <a:rPr lang="en-US" altLang="en-US" sz="2000" b="1" dirty="0">
                <a:latin typeface="Century Gothic" panose="020B0502020202020204" pitchFamily="34" charset="0"/>
              </a:rPr>
              <a:t>Day 2 </a:t>
            </a:r>
            <a:r>
              <a:rPr lang="en-US" altLang="en-US" sz="2000" dirty="0">
                <a:latin typeface="Century Gothic" panose="020B0502020202020204" pitchFamily="34" charset="0"/>
              </a:rPr>
              <a:t>was dedicated to prioritizing gaps and corresponding actions resulting in an </a:t>
            </a:r>
            <a:r>
              <a:rPr lang="en-US" altLang="en-US" sz="2000" b="1" dirty="0">
                <a:latin typeface="Century Gothic" panose="020B0502020202020204" pitchFamily="34" charset="0"/>
              </a:rPr>
              <a:t>HIS improvement action plan </a:t>
            </a:r>
            <a:r>
              <a:rPr lang="en-US" altLang="en-US" sz="2000" dirty="0">
                <a:latin typeface="Century Gothic" panose="020B0502020202020204" pitchFamily="34" charset="0"/>
              </a:rPr>
              <a:t>with agreed upon actions, resources, and timelines</a:t>
            </a:r>
          </a:p>
          <a:p>
            <a:pPr eaLnBrk="1" hangingPunct="1"/>
            <a:endParaRPr lang="en-US" altLang="en-US" dirty="0">
              <a:latin typeface="Century Gothic" panose="020B0502020202020204" pitchFamily="34" charset="0"/>
            </a:endParaRPr>
          </a:p>
        </p:txBody>
      </p:sp>
      <p:sp>
        <p:nvSpPr>
          <p:cNvPr id="6147" name="Slide Number Placeholder 3">
            <a:extLst>
              <a:ext uri="{FF2B5EF4-FFF2-40B4-BE49-F238E27FC236}">
                <a16:creationId xmlns:a16="http://schemas.microsoft.com/office/drawing/2014/main" id="{019BC6E1-E727-411C-B465-9179075AE81E}"/>
              </a:ext>
            </a:extLst>
          </p:cNvPr>
          <p:cNvSpPr>
            <a:spLocks noGrp="1" noChangeArrowheads="1"/>
          </p:cNvSpPr>
          <p:nvPr>
            <p:ph type="sldNum" sz="quarter" idx="2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9pPr>
          </a:lstStyle>
          <a:p>
            <a:pPr>
              <a:lnSpc>
                <a:spcPct val="100000"/>
              </a:lnSpc>
              <a:spcBef>
                <a:spcPct val="0"/>
              </a:spcBef>
              <a:buFontTx/>
              <a:buNone/>
            </a:pPr>
            <a:fld id="{05E95594-6B90-480D-9FC7-8CE979B2FC38}" type="slidenum">
              <a:rPr lang="en-GB" altLang="en-US" sz="1200">
                <a:solidFill>
                  <a:srgbClr val="898989"/>
                </a:solidFill>
              </a:rPr>
              <a:pPr>
                <a:lnSpc>
                  <a:spcPct val="100000"/>
                </a:lnSpc>
                <a:spcBef>
                  <a:spcPct val="0"/>
                </a:spcBef>
                <a:buFontTx/>
                <a:buNone/>
              </a:pPr>
              <a:t>5</a:t>
            </a:fld>
            <a:endParaRPr lang="en-GB" altLang="en-US" sz="1200">
              <a:solidFill>
                <a:srgbClr val="898989"/>
              </a:solidFill>
            </a:endParaRPr>
          </a:p>
        </p:txBody>
      </p:sp>
      <p:sp>
        <p:nvSpPr>
          <p:cNvPr id="6148" name="Title 5">
            <a:extLst>
              <a:ext uri="{FF2B5EF4-FFF2-40B4-BE49-F238E27FC236}">
                <a16:creationId xmlns:a16="http://schemas.microsoft.com/office/drawing/2014/main" id="{E4C3C560-595E-4F37-B1D6-AD781E4DEF02}"/>
              </a:ext>
            </a:extLst>
          </p:cNvPr>
          <p:cNvSpPr>
            <a:spLocks noGrp="1"/>
          </p:cNvSpPr>
          <p:nvPr>
            <p:ph type="title"/>
          </p:nvPr>
        </p:nvSpPr>
        <p:spPr>
          <a:xfrm>
            <a:off x="1873250" y="339725"/>
            <a:ext cx="8159750" cy="719138"/>
          </a:xfrm>
        </p:spPr>
        <p:txBody>
          <a:bodyPr/>
          <a:lstStyle/>
          <a:p>
            <a:pPr algn="ctr" eaLnBrk="1" hangingPunct="1"/>
            <a:r>
              <a:rPr lang="en-US" altLang="en-US" b="1" dirty="0"/>
              <a:t>HIS assessment process </a:t>
            </a:r>
          </a:p>
        </p:txBody>
      </p:sp>
      <p:pic>
        <p:nvPicPr>
          <p:cNvPr id="6149" name="Picture 6">
            <a:extLst>
              <a:ext uri="{FF2B5EF4-FFF2-40B4-BE49-F238E27FC236}">
                <a16:creationId xmlns:a16="http://schemas.microsoft.com/office/drawing/2014/main" id="{86369559-9B5B-4599-9E7E-F8FEAF4B1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56900" y="0"/>
            <a:ext cx="14351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7">
            <a:extLst>
              <a:ext uri="{FF2B5EF4-FFF2-40B4-BE49-F238E27FC236}">
                <a16:creationId xmlns:a16="http://schemas.microsoft.com/office/drawing/2014/main" id="{2200F739-08F3-4776-9DAC-3AC47D51400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90E5AEBF-04C4-4250-A308-5351F3D085A3}"/>
              </a:ext>
            </a:extLst>
          </p:cNvPr>
          <p:cNvPicPr>
            <a:picLocks noChangeAspect="1"/>
          </p:cNvPicPr>
          <p:nvPr/>
        </p:nvPicPr>
        <p:blipFill rotWithShape="1">
          <a:blip r:embed="rId4">
            <a:extLst/>
          </a:blip>
          <a:srcRect t="21113" b="4137"/>
          <a:stretch/>
        </p:blipFill>
        <p:spPr>
          <a:xfrm>
            <a:off x="6757623" y="2150816"/>
            <a:ext cx="5434377" cy="305680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132280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73CAE00-656B-4C30-BCC6-D5F951EE05D5}"/>
              </a:ext>
            </a:extLst>
          </p:cNvPr>
          <p:cNvSpPr>
            <a:spLocks noGrp="1" noRot="1" noChangeAspect="1" noMove="1" noResize="1" noEditPoints="1" noAdjustHandles="1" noChangeArrowheads="1" noChangeShapeType="1" noTextEdit="1"/>
          </p:cNvSpPr>
          <p:nvPr/>
        </p:nvSpPr>
        <p:spPr bwMode="ltGray">
          <a:xfrm>
            <a:off x="322263" y="320675"/>
            <a:ext cx="11547475" cy="621665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9219" name="Title 7">
            <a:extLst>
              <a:ext uri="{FF2B5EF4-FFF2-40B4-BE49-F238E27FC236}">
                <a16:creationId xmlns:a16="http://schemas.microsoft.com/office/drawing/2014/main" id="{2923F778-2C63-4431-AAA6-8C1AADF0AE4F}"/>
              </a:ext>
            </a:extLst>
          </p:cNvPr>
          <p:cNvSpPr>
            <a:spLocks noGrp="1"/>
          </p:cNvSpPr>
          <p:nvPr>
            <p:ph type="title"/>
          </p:nvPr>
        </p:nvSpPr>
        <p:spPr>
          <a:xfrm>
            <a:off x="635620" y="963613"/>
            <a:ext cx="3696668" cy="4930775"/>
          </a:xfrm>
        </p:spPr>
        <p:txBody>
          <a:bodyPr/>
          <a:lstStyle/>
          <a:p>
            <a:pPr algn="r" eaLnBrk="1" hangingPunct="1"/>
            <a:r>
              <a:rPr lang="en-US" altLang="en-US" dirty="0">
                <a:solidFill>
                  <a:schemeClr val="accent1"/>
                </a:solidFill>
              </a:rPr>
              <a:t>Assessment Methodology: </a:t>
            </a:r>
          </a:p>
        </p:txBody>
      </p:sp>
      <p:cxnSp>
        <p:nvCxnSpPr>
          <p:cNvPr id="15" name="Straight Connector 14">
            <a:extLst>
              <a:ext uri="{FF2B5EF4-FFF2-40B4-BE49-F238E27FC236}">
                <a16:creationId xmlns:a16="http://schemas.microsoft.com/office/drawing/2014/main" id="{F403EC95-E4DC-44FB-B43E-66FECE54A47C}"/>
              </a:ext>
            </a:extLst>
          </p:cNvPr>
          <p:cNvCxnSpPr>
            <a:cxnSpLocks noGrp="1" noRot="1" noChangeAspect="1" noMove="1" noResize="1" noEditPoints="1" noAdjustHandles="1" noChangeArrowheads="1" noChangeShapeType="1"/>
          </p:cNvCxnSpPr>
          <p:nvPr/>
        </p:nvCxnSpPr>
        <p:spPr>
          <a:xfrm>
            <a:off x="4654550"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9221" name="Content Placeholder 1">
            <a:extLst>
              <a:ext uri="{FF2B5EF4-FFF2-40B4-BE49-F238E27FC236}">
                <a16:creationId xmlns:a16="http://schemas.microsoft.com/office/drawing/2014/main" id="{86000A95-5B90-4690-A484-FD0165344FDF}"/>
              </a:ext>
            </a:extLst>
          </p:cNvPr>
          <p:cNvSpPr>
            <a:spLocks noGrp="1"/>
          </p:cNvSpPr>
          <p:nvPr>
            <p:ph idx="1"/>
          </p:nvPr>
        </p:nvSpPr>
        <p:spPr>
          <a:xfrm>
            <a:off x="4739268" y="412595"/>
            <a:ext cx="6614532" cy="6124730"/>
          </a:xfrm>
        </p:spPr>
        <p:txBody>
          <a:bodyPr anchor="ctr"/>
          <a:lstStyle/>
          <a:p>
            <a:pPr marL="0" indent="0" eaLnBrk="1" hangingPunct="1">
              <a:buFont typeface="Arial" panose="020B0604020202020204" pitchFamily="34" charset="0"/>
              <a:buNone/>
            </a:pPr>
            <a:r>
              <a:rPr lang="en-US" altLang="en-US" b="1" dirty="0"/>
              <a:t>A stages of continuous improvement model:</a:t>
            </a:r>
          </a:p>
          <a:p>
            <a:pPr marL="0" indent="0" eaLnBrk="1" hangingPunct="1"/>
            <a:r>
              <a:rPr lang="en-US" altLang="en-US" dirty="0"/>
              <a:t>Provides a means of describing stages through which systems can evolve to reach a predefined capability</a:t>
            </a:r>
          </a:p>
          <a:p>
            <a:pPr marL="0" indent="0" eaLnBrk="1" hangingPunct="1"/>
            <a:r>
              <a:rPr lang="en-US" altLang="en-US" dirty="0"/>
              <a:t>Systematic method that is easy to understand and implement</a:t>
            </a:r>
          </a:p>
          <a:p>
            <a:pPr marL="0" indent="0" eaLnBrk="1" hangingPunct="1"/>
            <a:r>
              <a:rPr lang="en-US" altLang="en-US" dirty="0"/>
              <a:t>“Stages,” or “levels,” refer to the progression towards given performance objectives </a:t>
            </a:r>
          </a:p>
          <a:p>
            <a:pPr marL="0" indent="0" eaLnBrk="1" hangingPunct="1"/>
            <a:r>
              <a:rPr lang="en-US" altLang="en-US" dirty="0"/>
              <a:t>Stages have defined metrics that facilitate progression from one stage to another as a way to characterize improvement</a:t>
            </a:r>
          </a:p>
          <a:p>
            <a:pPr marL="0" indent="0" eaLnBrk="1" hangingPunct="1"/>
            <a:endParaRPr lang="en-US" altLang="en-US" sz="2400" dirty="0"/>
          </a:p>
        </p:txBody>
      </p:sp>
      <p:sp>
        <p:nvSpPr>
          <p:cNvPr id="6" name="Slide Number Placeholder 5">
            <a:extLst>
              <a:ext uri="{FF2B5EF4-FFF2-40B4-BE49-F238E27FC236}">
                <a16:creationId xmlns:a16="http://schemas.microsoft.com/office/drawing/2014/main" id="{49741F2F-F1D0-43DE-AED8-EDB13EC2F49A}"/>
              </a:ext>
            </a:extLst>
          </p:cNvPr>
          <p:cNvSpPr>
            <a:spLocks noGrp="1"/>
          </p:cNvSpPr>
          <p:nvPr>
            <p:ph type="sldNum" sz="quarter" idx="22"/>
          </p:nvPr>
        </p:nvSpPr>
        <p:spPr>
          <a:xfrm>
            <a:off x="10571516" y="6033479"/>
            <a:ext cx="782283" cy="365125"/>
          </a:xfrm>
        </p:spPr>
        <p:txBody>
          <a:bodyPr rtlCol="0">
            <a:normAutofit/>
          </a:bodyPr>
          <a:lstStyle/>
          <a:p>
            <a:pPr fontAlgn="auto">
              <a:spcBef>
                <a:spcPts val="0"/>
              </a:spcBef>
              <a:spcAft>
                <a:spcPts val="600"/>
              </a:spcAft>
              <a:defRPr/>
            </a:pPr>
            <a:fld id="{65009E61-659F-4CE2-8A88-6B0C8E928C80}" type="slidenum">
              <a:rPr lang="en-US" sz="1050">
                <a:solidFill>
                  <a:schemeClr val="tx1">
                    <a:alpha val="80000"/>
                  </a:schemeClr>
                </a:solidFill>
                <a:latin typeface="+mn-lt"/>
                <a:ea typeface="+mn-ea"/>
              </a:rPr>
              <a:pPr fontAlgn="auto">
                <a:spcBef>
                  <a:spcPts val="0"/>
                </a:spcBef>
                <a:spcAft>
                  <a:spcPts val="600"/>
                </a:spcAft>
                <a:defRPr/>
              </a:pPr>
              <a:t>6</a:t>
            </a:fld>
            <a:endParaRPr lang="en-US" sz="1050">
              <a:solidFill>
                <a:schemeClr val="tx1">
                  <a:alpha val="80000"/>
                </a:schemeClr>
              </a:solidFill>
              <a:latin typeface="+mn-lt"/>
              <a:ea typeface="+mn-ea"/>
            </a:endParaRPr>
          </a:p>
        </p:txBody>
      </p:sp>
      <p:pic>
        <p:nvPicPr>
          <p:cNvPr id="9223" name="Picture 6">
            <a:extLst>
              <a:ext uri="{FF2B5EF4-FFF2-40B4-BE49-F238E27FC236}">
                <a16:creationId xmlns:a16="http://schemas.microsoft.com/office/drawing/2014/main" id="{63A6298E-2D5B-4258-B917-524248D3C79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56900" y="0"/>
            <a:ext cx="14351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8">
            <a:extLst>
              <a:ext uri="{FF2B5EF4-FFF2-40B4-BE49-F238E27FC236}">
                <a16:creationId xmlns:a16="http://schemas.microsoft.com/office/drawing/2014/main" id="{E5580B10-22CA-4A28-A91A-0B806AB5725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9E6817D-6CAA-48FE-820D-4CBCE71732C7}"/>
              </a:ext>
            </a:extLst>
          </p:cNvPr>
          <p:cNvSpPr>
            <a:spLocks noGrp="1" noRot="1" noChangeAspect="1" noMove="1" noResize="1" noEditPoints="1" noAdjustHandles="1" noChangeArrowheads="1" noChangeShapeType="1" noTextEdit="1"/>
          </p:cNvSpPr>
          <p:nvPr/>
        </p:nvSpPr>
        <p:spPr bwMode="ltGray">
          <a:xfrm>
            <a:off x="322263" y="320675"/>
            <a:ext cx="11547475" cy="621665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7" name="Title 7">
            <a:extLst>
              <a:ext uri="{FF2B5EF4-FFF2-40B4-BE49-F238E27FC236}">
                <a16:creationId xmlns:a16="http://schemas.microsoft.com/office/drawing/2014/main" id="{EBD385C6-C397-4A06-B40D-5FBCE8685C76}"/>
              </a:ext>
            </a:extLst>
          </p:cNvPr>
          <p:cNvSpPr>
            <a:spLocks noGrp="1"/>
          </p:cNvSpPr>
          <p:nvPr>
            <p:ph type="title"/>
          </p:nvPr>
        </p:nvSpPr>
        <p:spPr>
          <a:xfrm>
            <a:off x="7859713" y="957263"/>
            <a:ext cx="3494087" cy="4930775"/>
          </a:xfrm>
        </p:spPr>
        <p:txBody>
          <a:bodyPr/>
          <a:lstStyle/>
          <a:p>
            <a:pPr algn="r" eaLnBrk="1" hangingPunct="1"/>
            <a:r>
              <a:rPr lang="en-US" altLang="en-US">
                <a:solidFill>
                  <a:schemeClr val="accent1"/>
                </a:solidFill>
              </a:rPr>
              <a:t>What is the value added by a stages model?</a:t>
            </a:r>
          </a:p>
        </p:txBody>
      </p:sp>
      <p:sp>
        <p:nvSpPr>
          <p:cNvPr id="2" name="Content Placeholder 1">
            <a:extLst>
              <a:ext uri="{FF2B5EF4-FFF2-40B4-BE49-F238E27FC236}">
                <a16:creationId xmlns:a16="http://schemas.microsoft.com/office/drawing/2014/main" id="{27609B48-8707-49F1-9F0E-D053C4DA0706}"/>
              </a:ext>
            </a:extLst>
          </p:cNvPr>
          <p:cNvSpPr>
            <a:spLocks noGrp="1"/>
          </p:cNvSpPr>
          <p:nvPr>
            <p:ph idx="1"/>
          </p:nvPr>
        </p:nvSpPr>
        <p:spPr>
          <a:xfrm>
            <a:off x="619958" y="957263"/>
            <a:ext cx="6767474" cy="5573712"/>
          </a:xfrm>
        </p:spPr>
        <p:txBody>
          <a:bodyPr rtlCol="0" anchor="ctr">
            <a:noAutofit/>
          </a:bodyPr>
          <a:lstStyle/>
          <a:p>
            <a:pPr marL="342900" eaLnBrk="1" fontAlgn="auto" hangingPunct="1">
              <a:lnSpc>
                <a:spcPct val="150000"/>
              </a:lnSpc>
              <a:spcAft>
                <a:spcPts val="0"/>
              </a:spcAft>
              <a:defRPr/>
            </a:pPr>
            <a:r>
              <a:rPr lang="en-US" dirty="0">
                <a:ea typeface="+mn-ea"/>
              </a:rPr>
              <a:t>Offers a </a:t>
            </a:r>
            <a:r>
              <a:rPr lang="en-US" b="1" dirty="0">
                <a:ea typeface="+mn-ea"/>
              </a:rPr>
              <a:t>holistic</a:t>
            </a:r>
            <a:r>
              <a:rPr lang="en-US" dirty="0">
                <a:ea typeface="+mn-ea"/>
              </a:rPr>
              <a:t> model that demonstrates the interplay of HIS components</a:t>
            </a:r>
            <a:endParaRPr lang="en-US" b="1" dirty="0">
              <a:ea typeface="+mn-ea"/>
            </a:endParaRPr>
          </a:p>
          <a:p>
            <a:pPr marL="349250" eaLnBrk="1" fontAlgn="auto" hangingPunct="1">
              <a:lnSpc>
                <a:spcPct val="150000"/>
              </a:lnSpc>
              <a:spcAft>
                <a:spcPts val="0"/>
              </a:spcAft>
              <a:defRPr/>
            </a:pPr>
            <a:r>
              <a:rPr lang="en-US" dirty="0">
                <a:ea typeface="+mn-ea"/>
              </a:rPr>
              <a:t>Strengthens empirical validation and </a:t>
            </a:r>
            <a:r>
              <a:rPr lang="en-US" b="1" dirty="0">
                <a:ea typeface="+mn-ea"/>
              </a:rPr>
              <a:t>measurement</a:t>
            </a:r>
            <a:r>
              <a:rPr lang="en-US" dirty="0">
                <a:ea typeface="+mn-ea"/>
              </a:rPr>
              <a:t> indicators</a:t>
            </a:r>
          </a:p>
          <a:p>
            <a:pPr marL="349250" eaLnBrk="1" fontAlgn="auto" hangingPunct="1">
              <a:lnSpc>
                <a:spcPct val="150000"/>
              </a:lnSpc>
              <a:spcAft>
                <a:spcPts val="0"/>
              </a:spcAft>
              <a:defRPr/>
            </a:pPr>
            <a:r>
              <a:rPr lang="en-US" dirty="0">
                <a:ea typeface="+mn-ea"/>
              </a:rPr>
              <a:t>Provides guidance on </a:t>
            </a:r>
            <a:r>
              <a:rPr lang="en-US" b="1" dirty="0">
                <a:ea typeface="+mn-ea"/>
              </a:rPr>
              <a:t>how</a:t>
            </a:r>
            <a:r>
              <a:rPr lang="en-US" dirty="0">
                <a:ea typeface="+mn-ea"/>
              </a:rPr>
              <a:t> to overcome gaps identified in HIS components</a:t>
            </a:r>
          </a:p>
          <a:p>
            <a:pPr marL="349250" eaLnBrk="1" fontAlgn="auto" hangingPunct="1">
              <a:lnSpc>
                <a:spcPct val="150000"/>
              </a:lnSpc>
              <a:spcAft>
                <a:spcPts val="0"/>
              </a:spcAft>
              <a:defRPr/>
            </a:pPr>
            <a:r>
              <a:rPr lang="en-US" dirty="0">
                <a:ea typeface="+mn-ea"/>
              </a:rPr>
              <a:t>Specific to </a:t>
            </a:r>
            <a:r>
              <a:rPr lang="en-US" b="1" dirty="0">
                <a:ea typeface="+mn-ea"/>
              </a:rPr>
              <a:t>low resource settings</a:t>
            </a:r>
          </a:p>
        </p:txBody>
      </p:sp>
      <p:cxnSp>
        <p:nvCxnSpPr>
          <p:cNvPr id="15" name="Straight Connector 14">
            <a:extLst>
              <a:ext uri="{FF2B5EF4-FFF2-40B4-BE49-F238E27FC236}">
                <a16:creationId xmlns:a16="http://schemas.microsoft.com/office/drawing/2014/main" id="{C6650135-7D2F-43A2-8B43-7E5174EFBAB3}"/>
              </a:ext>
            </a:extLst>
          </p:cNvPr>
          <p:cNvCxnSpPr>
            <a:cxnSpLocks noGrp="1" noRot="1" noChangeAspect="1" noMove="1" noResize="1" noEditPoints="1" noAdjustHandles="1" noChangeArrowheads="1" noChangeShapeType="1"/>
          </p:cNvCxnSpPr>
          <p:nvPr/>
        </p:nvCxnSpPr>
        <p:spPr>
          <a:xfrm>
            <a:off x="7548563" y="2209800"/>
            <a:ext cx="0" cy="2506663"/>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9670421C-F99C-4A11-92F0-EF1250DD0DBF}"/>
              </a:ext>
            </a:extLst>
          </p:cNvPr>
          <p:cNvSpPr>
            <a:spLocks noGrp="1"/>
          </p:cNvSpPr>
          <p:nvPr>
            <p:ph type="sldNum" sz="quarter" idx="22"/>
          </p:nvPr>
        </p:nvSpPr>
        <p:spPr>
          <a:xfrm>
            <a:off x="10571516" y="6033479"/>
            <a:ext cx="782283" cy="365125"/>
          </a:xfrm>
        </p:spPr>
        <p:txBody>
          <a:bodyPr rtlCol="0">
            <a:normAutofit/>
          </a:bodyPr>
          <a:lstStyle/>
          <a:p>
            <a:pPr fontAlgn="auto">
              <a:spcBef>
                <a:spcPts val="0"/>
              </a:spcBef>
              <a:spcAft>
                <a:spcPts val="600"/>
              </a:spcAft>
              <a:defRPr/>
            </a:pPr>
            <a:fld id="{0FE402AA-C74B-4474-9D53-8DA187090C57}" type="slidenum">
              <a:rPr lang="en-US" sz="1050">
                <a:solidFill>
                  <a:schemeClr val="tx1">
                    <a:alpha val="80000"/>
                  </a:schemeClr>
                </a:solidFill>
                <a:latin typeface="+mn-lt"/>
                <a:ea typeface="+mn-ea"/>
              </a:rPr>
              <a:pPr fontAlgn="auto">
                <a:spcBef>
                  <a:spcPts val="0"/>
                </a:spcBef>
                <a:spcAft>
                  <a:spcPts val="600"/>
                </a:spcAft>
                <a:defRPr/>
              </a:pPr>
              <a:t>7</a:t>
            </a:fld>
            <a:endParaRPr lang="en-US" sz="1050">
              <a:solidFill>
                <a:schemeClr val="tx1">
                  <a:alpha val="80000"/>
                </a:schemeClr>
              </a:solidFill>
              <a:latin typeface="+mn-lt"/>
              <a:ea typeface="+mn-ea"/>
            </a:endParaRPr>
          </a:p>
        </p:txBody>
      </p:sp>
      <p:pic>
        <p:nvPicPr>
          <p:cNvPr id="11271" name="Picture 6">
            <a:extLst>
              <a:ext uri="{FF2B5EF4-FFF2-40B4-BE49-F238E27FC236}">
                <a16:creationId xmlns:a16="http://schemas.microsoft.com/office/drawing/2014/main" id="{5E2C7D98-09AD-4F04-96C6-8DF87795907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56900" y="0"/>
            <a:ext cx="14351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8">
            <a:extLst>
              <a:ext uri="{FF2B5EF4-FFF2-40B4-BE49-F238E27FC236}">
                <a16:creationId xmlns:a16="http://schemas.microsoft.com/office/drawing/2014/main" id="{49473277-59F0-41E5-BBA3-ADF08D676DC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Title 4">
            <a:extLst>
              <a:ext uri="{FF2B5EF4-FFF2-40B4-BE49-F238E27FC236}">
                <a16:creationId xmlns:a16="http://schemas.microsoft.com/office/drawing/2014/main" id="{1DEF633F-D544-404C-8C23-C981DEDDE573}"/>
              </a:ext>
            </a:extLst>
          </p:cNvPr>
          <p:cNvSpPr>
            <a:spLocks noGrp="1"/>
          </p:cNvSpPr>
          <p:nvPr>
            <p:ph type="title"/>
          </p:nvPr>
        </p:nvSpPr>
        <p:spPr>
          <a:xfrm>
            <a:off x="1676400" y="75405"/>
            <a:ext cx="10515600" cy="1325563"/>
          </a:xfrm>
        </p:spPr>
        <p:txBody>
          <a:bodyPr/>
          <a:lstStyle/>
          <a:p>
            <a:pPr eaLnBrk="1" hangingPunct="1"/>
            <a:r>
              <a:rPr lang="en-US" altLang="en-US" b="1" dirty="0"/>
              <a:t>Results: Aggregated individual scores</a:t>
            </a:r>
          </a:p>
        </p:txBody>
      </p:sp>
      <p:graphicFrame>
        <p:nvGraphicFramePr>
          <p:cNvPr id="6" name="Content Placeholder 5">
            <a:extLst>
              <a:ext uri="{FF2B5EF4-FFF2-40B4-BE49-F238E27FC236}">
                <a16:creationId xmlns:a16="http://schemas.microsoft.com/office/drawing/2014/main" id="{8608D69D-68A2-40FE-A327-79124E4E0A89}"/>
              </a:ext>
            </a:extLst>
          </p:cNvPr>
          <p:cNvGraphicFramePr>
            <a:graphicFrameLocks noGrp="1"/>
          </p:cNvGraphicFramePr>
          <p:nvPr>
            <p:ph idx="1"/>
            <p:extLst>
              <p:ext uri="{D42A27DB-BD31-4B8C-83A1-F6EECF244321}">
                <p14:modId xmlns:p14="http://schemas.microsoft.com/office/powerpoint/2010/main" val="801428574"/>
              </p:ext>
            </p:extLst>
          </p:nvPr>
        </p:nvGraphicFramePr>
        <p:xfrm>
          <a:off x="127000" y="1476373"/>
          <a:ext cx="11788481" cy="4651050"/>
        </p:xfrm>
        <a:graphic>
          <a:graphicData uri="http://schemas.openxmlformats.org/drawingml/2006/chart">
            <c:chart xmlns:c="http://schemas.openxmlformats.org/drawingml/2006/chart" xmlns:r="http://schemas.openxmlformats.org/officeDocument/2006/relationships" r:id="rId3"/>
          </a:graphicData>
        </a:graphic>
      </p:graphicFrame>
      <p:pic>
        <p:nvPicPr>
          <p:cNvPr id="25604" name="Picture 3">
            <a:extLst>
              <a:ext uri="{FF2B5EF4-FFF2-40B4-BE49-F238E27FC236}">
                <a16:creationId xmlns:a16="http://schemas.microsoft.com/office/drawing/2014/main" id="{6B66EC59-E2CA-4EF0-A8DD-2879B2FD5F1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56900" y="0"/>
            <a:ext cx="14351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6">
            <a:extLst>
              <a:ext uri="{FF2B5EF4-FFF2-40B4-BE49-F238E27FC236}">
                <a16:creationId xmlns:a16="http://schemas.microsoft.com/office/drawing/2014/main" id="{ED22235C-C34D-4360-941D-95FCC869A44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Title 5">
            <a:extLst>
              <a:ext uri="{FF2B5EF4-FFF2-40B4-BE49-F238E27FC236}">
                <a16:creationId xmlns:a16="http://schemas.microsoft.com/office/drawing/2014/main" id="{CA390206-2656-47F6-98AD-B6EDF5189C31}"/>
              </a:ext>
            </a:extLst>
          </p:cNvPr>
          <p:cNvSpPr>
            <a:spLocks noGrp="1"/>
          </p:cNvSpPr>
          <p:nvPr>
            <p:ph type="title"/>
          </p:nvPr>
        </p:nvSpPr>
        <p:spPr>
          <a:xfrm>
            <a:off x="2717799" y="374651"/>
            <a:ext cx="9167813" cy="806450"/>
          </a:xfrm>
        </p:spPr>
        <p:txBody>
          <a:bodyPr/>
          <a:lstStyle/>
          <a:p>
            <a:pPr eaLnBrk="1" hangingPunct="1"/>
            <a:r>
              <a:rPr lang="en-US" altLang="en-US" b="1" dirty="0"/>
              <a:t>Results: Group scores</a:t>
            </a:r>
          </a:p>
        </p:txBody>
      </p:sp>
      <p:sp>
        <p:nvSpPr>
          <p:cNvPr id="27652" name="Slide Number Placeholder 3">
            <a:extLst>
              <a:ext uri="{FF2B5EF4-FFF2-40B4-BE49-F238E27FC236}">
                <a16:creationId xmlns:a16="http://schemas.microsoft.com/office/drawing/2014/main" id="{AA4B2402-ED26-4D00-9ECB-3023E462201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9pPr>
          </a:lstStyle>
          <a:p>
            <a:pPr>
              <a:lnSpc>
                <a:spcPct val="100000"/>
              </a:lnSpc>
              <a:spcBef>
                <a:spcPct val="0"/>
              </a:spcBef>
              <a:spcAft>
                <a:spcPts val="600"/>
              </a:spcAft>
              <a:buFontTx/>
              <a:buNone/>
            </a:pPr>
            <a:fld id="{1DA15553-AFF8-4D52-88C1-82B066DFD112}" type="slidenum">
              <a:rPr lang="en-GB" altLang="en-US" sz="1200">
                <a:solidFill>
                  <a:srgbClr val="898989"/>
                </a:solidFill>
              </a:rPr>
              <a:pPr>
                <a:lnSpc>
                  <a:spcPct val="100000"/>
                </a:lnSpc>
                <a:spcBef>
                  <a:spcPct val="0"/>
                </a:spcBef>
                <a:spcAft>
                  <a:spcPts val="600"/>
                </a:spcAft>
                <a:buFontTx/>
                <a:buNone/>
              </a:pPr>
              <a:t>9</a:t>
            </a:fld>
            <a:endParaRPr lang="en-GB" altLang="en-US" sz="1200">
              <a:solidFill>
                <a:srgbClr val="898989"/>
              </a:solidFill>
            </a:endParaRPr>
          </a:p>
        </p:txBody>
      </p:sp>
      <p:pic>
        <p:nvPicPr>
          <p:cNvPr id="27653" name="Picture 4">
            <a:extLst>
              <a:ext uri="{FF2B5EF4-FFF2-40B4-BE49-F238E27FC236}">
                <a16:creationId xmlns:a16="http://schemas.microsoft.com/office/drawing/2014/main" id="{5D6455F4-943C-442D-BEE8-D5F60B78D09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56900" y="0"/>
            <a:ext cx="14351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6">
            <a:extLst>
              <a:ext uri="{FF2B5EF4-FFF2-40B4-BE49-F238E27FC236}">
                <a16:creationId xmlns:a16="http://schemas.microsoft.com/office/drawing/2014/main" id="{156C1F61-4D09-498C-BA60-76443F38F03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Chart 9">
            <a:extLst>
              <a:ext uri="{FF2B5EF4-FFF2-40B4-BE49-F238E27FC236}">
                <a16:creationId xmlns:a16="http://schemas.microsoft.com/office/drawing/2014/main" id="{13DDCA37-A74E-4EC8-B4B1-F7174C4C93BD}"/>
              </a:ext>
            </a:extLst>
          </p:cNvPr>
          <p:cNvGraphicFramePr>
            <a:graphicFrameLocks/>
          </p:cNvGraphicFramePr>
          <p:nvPr>
            <p:extLst>
              <p:ext uri="{D42A27DB-BD31-4B8C-83A1-F6EECF244321}">
                <p14:modId xmlns:p14="http://schemas.microsoft.com/office/powerpoint/2010/main" val="2500539666"/>
              </p:ext>
            </p:extLst>
          </p:nvPr>
        </p:nvGraphicFramePr>
        <p:xfrm>
          <a:off x="238125" y="1866900"/>
          <a:ext cx="11763375" cy="438308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001993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FB77B18-22DA-4BBB-ACB8-730E7AB93667}"/>
              </a:ext>
            </a:extLst>
          </p:cNvPr>
          <p:cNvSpPr>
            <a:spLocks noGrp="1" noRot="1" noChangeAspect="1" noMove="1" noResize="1" noEditPoints="1" noAdjustHandles="1" noChangeArrowheads="1" noChangeShapeType="1" noTextEdit="1"/>
          </p:cNvSpPr>
          <p:nvPr/>
        </p:nvSpPr>
        <p:spPr bwMode="ltGray">
          <a:xfrm>
            <a:off x="322263" y="320675"/>
            <a:ext cx="11547475" cy="621665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9699" name="Title 5">
            <a:extLst>
              <a:ext uri="{FF2B5EF4-FFF2-40B4-BE49-F238E27FC236}">
                <a16:creationId xmlns:a16="http://schemas.microsoft.com/office/drawing/2014/main" id="{B899D04F-DF33-4885-8DD7-7A0617123240}"/>
              </a:ext>
            </a:extLst>
          </p:cNvPr>
          <p:cNvSpPr>
            <a:spLocks noGrp="1"/>
          </p:cNvSpPr>
          <p:nvPr>
            <p:ph type="title"/>
          </p:nvPr>
        </p:nvSpPr>
        <p:spPr>
          <a:xfrm>
            <a:off x="749300" y="274174"/>
            <a:ext cx="10604500" cy="879514"/>
          </a:xfrm>
        </p:spPr>
        <p:txBody>
          <a:bodyPr/>
          <a:lstStyle/>
          <a:p>
            <a:pPr eaLnBrk="1" hangingPunct="1"/>
            <a:r>
              <a:rPr lang="en-US" altLang="en-US" b="1" dirty="0"/>
              <a:t>Critical action points </a:t>
            </a:r>
          </a:p>
        </p:txBody>
      </p:sp>
      <p:sp>
        <p:nvSpPr>
          <p:cNvPr id="29700" name="Content Placeholder 1">
            <a:extLst>
              <a:ext uri="{FF2B5EF4-FFF2-40B4-BE49-F238E27FC236}">
                <a16:creationId xmlns:a16="http://schemas.microsoft.com/office/drawing/2014/main" id="{66B51E36-9913-41CB-B306-BE96CB0C7523}"/>
              </a:ext>
            </a:extLst>
          </p:cNvPr>
          <p:cNvSpPr>
            <a:spLocks noGrp="1"/>
          </p:cNvSpPr>
          <p:nvPr>
            <p:ph idx="1"/>
          </p:nvPr>
        </p:nvSpPr>
        <p:spPr>
          <a:xfrm>
            <a:off x="328748" y="914012"/>
            <a:ext cx="11162371" cy="5288388"/>
          </a:xfrm>
        </p:spPr>
        <p:txBody>
          <a:bodyPr/>
          <a:lstStyle/>
          <a:p>
            <a:pPr marL="285750" eaLnBrk="1" hangingPunct="1">
              <a:lnSpc>
                <a:spcPct val="150000"/>
              </a:lnSpc>
            </a:pPr>
            <a:r>
              <a:rPr lang="en-US" altLang="en-US" dirty="0"/>
              <a:t>Data gathered from the </a:t>
            </a:r>
            <a:r>
              <a:rPr lang="en-US" altLang="en-US" dirty="0" err="1"/>
              <a:t>SoCI</a:t>
            </a:r>
            <a:r>
              <a:rPr lang="en-US" altLang="en-US" dirty="0"/>
              <a:t> assessment illuminates </a:t>
            </a:r>
            <a:r>
              <a:rPr lang="en-US" altLang="en-US" b="1" dirty="0"/>
              <a:t>progress, gaps and a future roadmap </a:t>
            </a:r>
            <a:r>
              <a:rPr lang="en-US" altLang="en-US" dirty="0"/>
              <a:t>in Uganda’s ability to:</a:t>
            </a:r>
          </a:p>
          <a:p>
            <a:pPr marL="752475" lvl="1" eaLnBrk="1" hangingPunct="1">
              <a:lnSpc>
                <a:spcPct val="150000"/>
              </a:lnSpc>
            </a:pPr>
            <a:r>
              <a:rPr lang="en-US" altLang="en-US" sz="2800" dirty="0"/>
              <a:t>Strengthen data exchange, in alignment with Interoperability Assessment findings</a:t>
            </a:r>
          </a:p>
          <a:p>
            <a:pPr marL="752475" lvl="1" eaLnBrk="1" hangingPunct="1">
              <a:lnSpc>
                <a:spcPct val="150000"/>
              </a:lnSpc>
            </a:pPr>
            <a:r>
              <a:rPr lang="en-US" altLang="en-US" sz="2800" dirty="0"/>
              <a:t>Develop a master facility registry </a:t>
            </a:r>
          </a:p>
          <a:p>
            <a:pPr marL="752475" lvl="1" eaLnBrk="1" hangingPunct="1">
              <a:lnSpc>
                <a:spcPct val="150000"/>
              </a:lnSpc>
            </a:pPr>
            <a:r>
              <a:rPr lang="en-US" altLang="en-US" sz="2800" dirty="0"/>
              <a:t>Build HIS competencies of health workforce</a:t>
            </a:r>
          </a:p>
          <a:p>
            <a:pPr marL="752475" lvl="1" eaLnBrk="1" hangingPunct="1">
              <a:lnSpc>
                <a:spcPct val="150000"/>
              </a:lnSpc>
            </a:pPr>
            <a:r>
              <a:rPr lang="en-US" altLang="en-US" sz="2800" dirty="0"/>
              <a:t>Enhance HIS leadership and coordination capacity</a:t>
            </a:r>
          </a:p>
          <a:p>
            <a:pPr marL="752475" lvl="1" eaLnBrk="1" hangingPunct="1">
              <a:lnSpc>
                <a:spcPct val="150000"/>
              </a:lnSpc>
            </a:pPr>
            <a:r>
              <a:rPr lang="en-US" altLang="en-US" sz="2800" dirty="0"/>
              <a:t>Improve data use for decision making. </a:t>
            </a:r>
          </a:p>
          <a:p>
            <a:pPr marL="285750" eaLnBrk="1" hangingPunct="1">
              <a:lnSpc>
                <a:spcPct val="80000"/>
              </a:lnSpc>
            </a:pPr>
            <a:endParaRPr lang="en-US" altLang="en-US" sz="2000" dirty="0"/>
          </a:p>
        </p:txBody>
      </p:sp>
      <p:sp>
        <p:nvSpPr>
          <p:cNvPr id="29701" name="Slide Number Placeholder 3">
            <a:extLst>
              <a:ext uri="{FF2B5EF4-FFF2-40B4-BE49-F238E27FC236}">
                <a16:creationId xmlns:a16="http://schemas.microsoft.com/office/drawing/2014/main" id="{1327BDEC-C5D9-4DD3-8B2C-2FC4ABA216E5}"/>
              </a:ext>
            </a:extLst>
          </p:cNvPr>
          <p:cNvSpPr>
            <a:spLocks noGrp="1" noChangeArrowheads="1"/>
          </p:cNvSpPr>
          <p:nvPr>
            <p:ph type="sldNum" sz="quarter" idx="22"/>
          </p:nvPr>
        </p:nvSpPr>
        <p:spPr>
          <a:xfrm>
            <a:off x="8610600" y="6076950"/>
            <a:ext cx="27432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MS PGothic" panose="020B0600070205080204" pitchFamily="34" charset="-128"/>
              </a:defRPr>
            </a:lvl9pPr>
          </a:lstStyle>
          <a:p>
            <a:pPr>
              <a:lnSpc>
                <a:spcPct val="100000"/>
              </a:lnSpc>
              <a:spcBef>
                <a:spcPct val="0"/>
              </a:spcBef>
              <a:spcAft>
                <a:spcPts val="600"/>
              </a:spcAft>
              <a:buFontTx/>
              <a:buNone/>
            </a:pPr>
            <a:fld id="{67B84C92-2FF0-4C5C-BD8B-D50BD4AAFD7E}" type="slidenum">
              <a:rPr lang="en-US" altLang="en-US" sz="1200">
                <a:solidFill>
                  <a:srgbClr val="898989"/>
                </a:solidFill>
              </a:rPr>
              <a:pPr>
                <a:lnSpc>
                  <a:spcPct val="100000"/>
                </a:lnSpc>
                <a:spcBef>
                  <a:spcPct val="0"/>
                </a:spcBef>
                <a:spcAft>
                  <a:spcPts val="600"/>
                </a:spcAft>
                <a:buFontTx/>
                <a:buNone/>
              </a:pPr>
              <a:t>10</a:t>
            </a:fld>
            <a:endParaRPr lang="en-US" altLang="en-US" sz="1200">
              <a:solidFill>
                <a:srgbClr val="898989"/>
              </a:solidFill>
            </a:endParaRPr>
          </a:p>
        </p:txBody>
      </p:sp>
      <p:pic>
        <p:nvPicPr>
          <p:cNvPr id="29702" name="Picture 6">
            <a:extLst>
              <a:ext uri="{FF2B5EF4-FFF2-40B4-BE49-F238E27FC236}">
                <a16:creationId xmlns:a16="http://schemas.microsoft.com/office/drawing/2014/main" id="{096B924C-4DDF-43BC-9FEA-040A1D54CFC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70566" y="0"/>
            <a:ext cx="1121433" cy="115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06F591A-EEF7-4075-90F9-42A70E0096B2}"/>
              </a:ext>
            </a:extLst>
          </p:cNvPr>
          <p:cNvSpPr>
            <a:spLocks noGrp="1"/>
          </p:cNvSpPr>
          <p:nvPr>
            <p:ph type="title"/>
          </p:nvPr>
        </p:nvSpPr>
        <p:spPr>
          <a:xfrm>
            <a:off x="1481525" y="276410"/>
            <a:ext cx="8591511" cy="564781"/>
          </a:xfrm>
        </p:spPr>
        <p:txBody>
          <a:bodyPr/>
          <a:lstStyle/>
          <a:p>
            <a:pPr algn="ctr" eaLnBrk="1" hangingPunct="1"/>
            <a:r>
              <a:rPr lang="en-US" altLang="en-US" b="1" dirty="0"/>
              <a:t>What next?</a:t>
            </a:r>
          </a:p>
        </p:txBody>
      </p:sp>
      <p:sp>
        <p:nvSpPr>
          <p:cNvPr id="30724" name="Content Placeholder 1">
            <a:extLst>
              <a:ext uri="{FF2B5EF4-FFF2-40B4-BE49-F238E27FC236}">
                <a16:creationId xmlns:a16="http://schemas.microsoft.com/office/drawing/2014/main" id="{38F1C397-431F-472F-A7DE-2257DA14C2BF}"/>
              </a:ext>
            </a:extLst>
          </p:cNvPr>
          <p:cNvSpPr>
            <a:spLocks noGrp="1"/>
          </p:cNvSpPr>
          <p:nvPr>
            <p:ph idx="1"/>
          </p:nvPr>
        </p:nvSpPr>
        <p:spPr>
          <a:xfrm>
            <a:off x="177800" y="749300"/>
            <a:ext cx="11575586" cy="5673802"/>
          </a:xfrm>
        </p:spPr>
        <p:txBody>
          <a:bodyPr/>
          <a:lstStyle/>
          <a:p>
            <a:pPr eaLnBrk="1" hangingPunct="1">
              <a:lnSpc>
                <a:spcPct val="150000"/>
              </a:lnSpc>
            </a:pPr>
            <a:r>
              <a:rPr lang="en-US" altLang="en-US" sz="3600" dirty="0">
                <a:latin typeface="Century Gothic" panose="020B0502020202020204" pitchFamily="34" charset="0"/>
              </a:rPr>
              <a:t>The results have been presented to HIS TWG</a:t>
            </a:r>
          </a:p>
          <a:p>
            <a:pPr eaLnBrk="1" hangingPunct="1">
              <a:lnSpc>
                <a:spcPct val="150000"/>
              </a:lnSpc>
            </a:pPr>
            <a:r>
              <a:rPr lang="en-US" altLang="en-US" sz="3200" dirty="0">
                <a:latin typeface="Century Gothic" panose="020B0502020202020204" pitchFamily="34" charset="0"/>
              </a:rPr>
              <a:t>The MFL has been signed off, and the roadmap is being developed to move it to a registry </a:t>
            </a:r>
          </a:p>
          <a:p>
            <a:pPr eaLnBrk="1" hangingPunct="1">
              <a:lnSpc>
                <a:spcPct val="150000"/>
              </a:lnSpc>
            </a:pPr>
            <a:r>
              <a:rPr lang="en-US" sz="3200" dirty="0">
                <a:latin typeface="Century Gothic" panose="020B0502020202020204" pitchFamily="34" charset="0"/>
              </a:rPr>
              <a:t>HIS strategy-to improve governance, leadership and the whole data management cycle will be developed basing on the HIS assessment results.</a:t>
            </a:r>
            <a:endParaRPr lang="en-US" altLang="en-US" sz="3200" dirty="0">
              <a:latin typeface="Century Gothic" panose="020B0502020202020204" pitchFamily="34" charset="0"/>
            </a:endParaRPr>
          </a:p>
          <a:p>
            <a:pPr eaLnBrk="1" hangingPunct="1">
              <a:lnSpc>
                <a:spcPct val="80000"/>
              </a:lnSpc>
            </a:pPr>
            <a:endParaRPr lang="en-US" altLang="en-US" sz="3200" dirty="0">
              <a:latin typeface="Century Gothic" panose="020B0502020202020204" pitchFamily="34" charset="0"/>
            </a:endParaRPr>
          </a:p>
          <a:p>
            <a:pPr eaLnBrk="1" hangingPunct="1">
              <a:lnSpc>
                <a:spcPct val="80000"/>
              </a:lnSpc>
            </a:pPr>
            <a:endParaRPr lang="en-US" altLang="en-US" sz="3200" dirty="0">
              <a:latin typeface="Century Gothic" panose="020B0502020202020204" pitchFamily="34" charset="0"/>
            </a:endParaRPr>
          </a:p>
          <a:p>
            <a:pPr lvl="1" eaLnBrk="1" hangingPunct="1">
              <a:lnSpc>
                <a:spcPct val="80000"/>
              </a:lnSpc>
            </a:pPr>
            <a:endParaRPr lang="en-US" altLang="en-US" sz="3200" b="1" dirty="0">
              <a:latin typeface="Century Gothic" panose="020B0502020202020204" pitchFamily="34" charset="0"/>
            </a:endParaRPr>
          </a:p>
          <a:p>
            <a:pPr lvl="1" eaLnBrk="1" hangingPunct="1">
              <a:lnSpc>
                <a:spcPct val="80000"/>
              </a:lnSpc>
            </a:pPr>
            <a:endParaRPr lang="en-US" altLang="en-US" sz="3200" b="1" dirty="0">
              <a:latin typeface="Century Gothic" panose="020B0502020202020204" pitchFamily="34" charset="0"/>
            </a:endParaRPr>
          </a:p>
        </p:txBody>
      </p:sp>
      <p:pic>
        <p:nvPicPr>
          <p:cNvPr id="30725" name="Picture 5">
            <a:extLst>
              <a:ext uri="{FF2B5EF4-FFF2-40B4-BE49-F238E27FC236}">
                <a16:creationId xmlns:a16="http://schemas.microsoft.com/office/drawing/2014/main" id="{4EFAE161-3043-43C3-97F0-07ABD48D99D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76000" y="0"/>
            <a:ext cx="1016000" cy="104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a:extLst>
              <a:ext uri="{FF2B5EF4-FFF2-40B4-BE49-F238E27FC236}">
                <a16:creationId xmlns:a16="http://schemas.microsoft.com/office/drawing/2014/main" id="{5AD9F7EC-05B7-47AB-B46D-710FD52A62B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 y="-82549"/>
            <a:ext cx="85545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06F591A-EEF7-4075-90F9-42A70E0096B2}"/>
              </a:ext>
            </a:extLst>
          </p:cNvPr>
          <p:cNvSpPr>
            <a:spLocks noGrp="1"/>
          </p:cNvSpPr>
          <p:nvPr>
            <p:ph type="title"/>
          </p:nvPr>
        </p:nvSpPr>
        <p:spPr>
          <a:xfrm>
            <a:off x="1481525" y="394069"/>
            <a:ext cx="8591511" cy="564781"/>
          </a:xfrm>
        </p:spPr>
        <p:txBody>
          <a:bodyPr/>
          <a:lstStyle/>
          <a:p>
            <a:pPr algn="ctr" eaLnBrk="1" hangingPunct="1"/>
            <a:r>
              <a:rPr lang="en-US" altLang="en-US" b="1" dirty="0"/>
              <a:t>What next?</a:t>
            </a:r>
          </a:p>
        </p:txBody>
      </p:sp>
      <p:sp>
        <p:nvSpPr>
          <p:cNvPr id="30724" name="Content Placeholder 1">
            <a:extLst>
              <a:ext uri="{FF2B5EF4-FFF2-40B4-BE49-F238E27FC236}">
                <a16:creationId xmlns:a16="http://schemas.microsoft.com/office/drawing/2014/main" id="{38F1C397-431F-472F-A7DE-2257DA14C2BF}"/>
              </a:ext>
            </a:extLst>
          </p:cNvPr>
          <p:cNvSpPr>
            <a:spLocks noGrp="1"/>
          </p:cNvSpPr>
          <p:nvPr>
            <p:ph idx="1"/>
          </p:nvPr>
        </p:nvSpPr>
        <p:spPr>
          <a:xfrm>
            <a:off x="254000" y="1358900"/>
            <a:ext cx="11575586" cy="5673802"/>
          </a:xfrm>
        </p:spPr>
        <p:txBody>
          <a:bodyPr/>
          <a:lstStyle/>
          <a:p>
            <a:pPr eaLnBrk="1" hangingPunct="1">
              <a:lnSpc>
                <a:spcPct val="150000"/>
              </a:lnSpc>
            </a:pPr>
            <a:r>
              <a:rPr lang="en-US" altLang="en-US" sz="3600" dirty="0">
                <a:latin typeface="Century Gothic" panose="020B0502020202020204" pitchFamily="34" charset="0"/>
              </a:rPr>
              <a:t>Indicator manual (all program indicators) coming out soon</a:t>
            </a:r>
          </a:p>
          <a:p>
            <a:pPr eaLnBrk="1" hangingPunct="1">
              <a:lnSpc>
                <a:spcPct val="150000"/>
              </a:lnSpc>
            </a:pPr>
            <a:r>
              <a:rPr lang="en-US" altLang="en-US" sz="3600" dirty="0">
                <a:latin typeface="Century Gothic" panose="020B0502020202020204" pitchFamily="34" charset="0"/>
              </a:rPr>
              <a:t>Hope to carry out an HIS training needs assessment</a:t>
            </a:r>
          </a:p>
          <a:p>
            <a:pPr eaLnBrk="1" hangingPunct="1">
              <a:lnSpc>
                <a:spcPct val="150000"/>
              </a:lnSpc>
            </a:pPr>
            <a:endParaRPr lang="en-US" altLang="en-US" sz="3600" dirty="0">
              <a:latin typeface="Century Gothic" panose="020B0502020202020204" pitchFamily="34" charset="0"/>
            </a:endParaRPr>
          </a:p>
          <a:p>
            <a:pPr eaLnBrk="1" hangingPunct="1">
              <a:lnSpc>
                <a:spcPct val="150000"/>
              </a:lnSpc>
            </a:pPr>
            <a:endParaRPr lang="en-US" altLang="en-US" sz="3200" dirty="0">
              <a:latin typeface="Century Gothic" panose="020B0502020202020204" pitchFamily="34" charset="0"/>
            </a:endParaRPr>
          </a:p>
          <a:p>
            <a:pPr eaLnBrk="1" hangingPunct="1">
              <a:lnSpc>
                <a:spcPct val="80000"/>
              </a:lnSpc>
            </a:pPr>
            <a:endParaRPr lang="en-US" altLang="en-US" sz="3200" dirty="0">
              <a:latin typeface="Century Gothic" panose="020B0502020202020204" pitchFamily="34" charset="0"/>
            </a:endParaRPr>
          </a:p>
          <a:p>
            <a:pPr eaLnBrk="1" hangingPunct="1">
              <a:lnSpc>
                <a:spcPct val="80000"/>
              </a:lnSpc>
            </a:pPr>
            <a:endParaRPr lang="en-US" altLang="en-US" sz="3200" dirty="0">
              <a:latin typeface="Century Gothic" panose="020B0502020202020204" pitchFamily="34" charset="0"/>
            </a:endParaRPr>
          </a:p>
          <a:p>
            <a:pPr lvl="1" eaLnBrk="1" hangingPunct="1">
              <a:lnSpc>
                <a:spcPct val="80000"/>
              </a:lnSpc>
            </a:pPr>
            <a:endParaRPr lang="en-US" altLang="en-US" sz="3200" b="1" dirty="0">
              <a:latin typeface="Century Gothic" panose="020B0502020202020204" pitchFamily="34" charset="0"/>
            </a:endParaRPr>
          </a:p>
          <a:p>
            <a:pPr lvl="1" eaLnBrk="1" hangingPunct="1">
              <a:lnSpc>
                <a:spcPct val="80000"/>
              </a:lnSpc>
            </a:pPr>
            <a:endParaRPr lang="en-US" altLang="en-US" sz="3200" b="1" dirty="0">
              <a:latin typeface="Century Gothic" panose="020B0502020202020204" pitchFamily="34" charset="0"/>
            </a:endParaRPr>
          </a:p>
        </p:txBody>
      </p:sp>
      <p:pic>
        <p:nvPicPr>
          <p:cNvPr id="30725" name="Picture 5">
            <a:extLst>
              <a:ext uri="{FF2B5EF4-FFF2-40B4-BE49-F238E27FC236}">
                <a16:creationId xmlns:a16="http://schemas.microsoft.com/office/drawing/2014/main" id="{4EFAE161-3043-43C3-97F0-07ABD48D99D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76000" y="0"/>
            <a:ext cx="1016000" cy="104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a:extLst>
              <a:ext uri="{FF2B5EF4-FFF2-40B4-BE49-F238E27FC236}">
                <a16:creationId xmlns:a16="http://schemas.microsoft.com/office/drawing/2014/main" id="{5AD9F7EC-05B7-47AB-B46D-710FD52A62B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 y="-82549"/>
            <a:ext cx="85545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0433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06F591A-EEF7-4075-90F9-42A70E0096B2}"/>
              </a:ext>
            </a:extLst>
          </p:cNvPr>
          <p:cNvSpPr>
            <a:spLocks noGrp="1"/>
          </p:cNvSpPr>
          <p:nvPr>
            <p:ph type="title"/>
          </p:nvPr>
        </p:nvSpPr>
        <p:spPr>
          <a:xfrm>
            <a:off x="1913325" y="105956"/>
            <a:ext cx="8591511" cy="1017626"/>
          </a:xfrm>
        </p:spPr>
        <p:txBody>
          <a:bodyPr/>
          <a:lstStyle/>
          <a:p>
            <a:pPr algn="ctr" eaLnBrk="1" hangingPunct="1"/>
            <a:r>
              <a:rPr lang="en-US" altLang="en-US" b="1" dirty="0"/>
              <a:t>Our experience</a:t>
            </a:r>
          </a:p>
        </p:txBody>
      </p:sp>
      <p:sp>
        <p:nvSpPr>
          <p:cNvPr id="30724" name="Content Placeholder 1">
            <a:extLst>
              <a:ext uri="{FF2B5EF4-FFF2-40B4-BE49-F238E27FC236}">
                <a16:creationId xmlns:a16="http://schemas.microsoft.com/office/drawing/2014/main" id="{38F1C397-431F-472F-A7DE-2257DA14C2BF}"/>
              </a:ext>
            </a:extLst>
          </p:cNvPr>
          <p:cNvSpPr>
            <a:spLocks noGrp="1"/>
          </p:cNvSpPr>
          <p:nvPr>
            <p:ph idx="1"/>
          </p:nvPr>
        </p:nvSpPr>
        <p:spPr>
          <a:xfrm>
            <a:off x="180588" y="1123582"/>
            <a:ext cx="12011412" cy="5440439"/>
          </a:xfrm>
        </p:spPr>
        <p:txBody>
          <a:bodyPr/>
          <a:lstStyle/>
          <a:p>
            <a:pPr lvl="0" eaLnBrk="1" hangingPunct="1">
              <a:lnSpc>
                <a:spcPct val="100000"/>
              </a:lnSpc>
            </a:pPr>
            <a:r>
              <a:rPr lang="en-US" sz="3200" dirty="0">
                <a:latin typeface="Century Gothic" panose="020B0502020202020204" pitchFamily="34" charset="0"/>
              </a:rPr>
              <a:t>The tool was easy to use and gave a quick overview of our current status and suggested quick solutions which we as a country need to think about in driving the next agenda. </a:t>
            </a:r>
          </a:p>
          <a:p>
            <a:pPr lvl="0" eaLnBrk="1" hangingPunct="1">
              <a:lnSpc>
                <a:spcPct val="100000"/>
              </a:lnSpc>
            </a:pPr>
            <a:endParaRPr lang="en-US" sz="3200" dirty="0">
              <a:latin typeface="Century Gothic" panose="020B0502020202020204" pitchFamily="34" charset="0"/>
            </a:endParaRPr>
          </a:p>
          <a:p>
            <a:pPr eaLnBrk="1" hangingPunct="1">
              <a:lnSpc>
                <a:spcPct val="100000"/>
              </a:lnSpc>
            </a:pPr>
            <a:r>
              <a:rPr lang="en-US" altLang="en-US" sz="3200" dirty="0">
                <a:latin typeface="Century Gothic" panose="020B0502020202020204" pitchFamily="34" charset="0"/>
              </a:rPr>
              <a:t>Application of the </a:t>
            </a:r>
            <a:r>
              <a:rPr lang="en-US" altLang="en-US" sz="3200" dirty="0" err="1">
                <a:latin typeface="Century Gothic" panose="020B0502020202020204" pitchFamily="34" charset="0"/>
              </a:rPr>
              <a:t>SoCI</a:t>
            </a:r>
            <a:r>
              <a:rPr lang="en-US" altLang="en-US" sz="3200" dirty="0">
                <a:latin typeface="Century Gothic" panose="020B0502020202020204" pitchFamily="34" charset="0"/>
              </a:rPr>
              <a:t> assessment in Uganda: </a:t>
            </a:r>
          </a:p>
          <a:p>
            <a:pPr lvl="1" eaLnBrk="1" hangingPunct="1">
              <a:lnSpc>
                <a:spcPct val="100000"/>
              </a:lnSpc>
            </a:pPr>
            <a:r>
              <a:rPr lang="en-US" altLang="en-US" sz="2800" dirty="0">
                <a:latin typeface="Century Gothic" panose="020B0502020202020204" pitchFamily="34" charset="0"/>
              </a:rPr>
              <a:t>helped </a:t>
            </a:r>
            <a:r>
              <a:rPr lang="en-US" altLang="en-US" sz="2800" b="1" dirty="0">
                <a:latin typeface="Century Gothic" panose="020B0502020202020204" pitchFamily="34" charset="0"/>
              </a:rPr>
              <a:t>to review progress of institutional capacity </a:t>
            </a:r>
            <a:r>
              <a:rPr lang="en-US" altLang="en-US" sz="2800" dirty="0">
                <a:latin typeface="Century Gothic" panose="020B0502020202020204" pitchFamily="34" charset="0"/>
              </a:rPr>
              <a:t>for analysis and learning </a:t>
            </a:r>
          </a:p>
          <a:p>
            <a:pPr lvl="1" eaLnBrk="1" hangingPunct="1">
              <a:lnSpc>
                <a:spcPct val="100000"/>
              </a:lnSpc>
            </a:pPr>
            <a:r>
              <a:rPr lang="en-US" altLang="en-US" sz="2800" dirty="0">
                <a:latin typeface="Century Gothic" panose="020B0502020202020204" pitchFamily="34" charset="0"/>
              </a:rPr>
              <a:t>synthesized information around HIS progress and goals to </a:t>
            </a:r>
            <a:r>
              <a:rPr lang="en-US" altLang="en-US" sz="2800" b="1" dirty="0">
                <a:latin typeface="Century Gothic" panose="020B0502020202020204" pitchFamily="34" charset="0"/>
              </a:rPr>
              <a:t>guide strategic planning and HIS investments.</a:t>
            </a:r>
          </a:p>
          <a:p>
            <a:pPr marL="457200" lvl="1" indent="0" eaLnBrk="1" hangingPunct="1">
              <a:lnSpc>
                <a:spcPct val="80000"/>
              </a:lnSpc>
              <a:buNone/>
            </a:pPr>
            <a:endParaRPr lang="en-US" altLang="en-US" sz="3200" b="1" dirty="0">
              <a:latin typeface="Century Gothic" panose="020B0502020202020204" pitchFamily="34" charset="0"/>
            </a:endParaRPr>
          </a:p>
          <a:p>
            <a:pPr lvl="1" eaLnBrk="1" hangingPunct="1">
              <a:lnSpc>
                <a:spcPct val="80000"/>
              </a:lnSpc>
            </a:pPr>
            <a:endParaRPr lang="en-US" altLang="en-US" sz="3200" b="1" dirty="0">
              <a:latin typeface="Century Gothic" panose="020B0502020202020204" pitchFamily="34" charset="0"/>
            </a:endParaRPr>
          </a:p>
        </p:txBody>
      </p:sp>
      <p:pic>
        <p:nvPicPr>
          <p:cNvPr id="30725" name="Picture 5">
            <a:extLst>
              <a:ext uri="{FF2B5EF4-FFF2-40B4-BE49-F238E27FC236}">
                <a16:creationId xmlns:a16="http://schemas.microsoft.com/office/drawing/2014/main" id="{4EFAE161-3043-43C3-97F0-07ABD48D99D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328400" y="1"/>
            <a:ext cx="863600" cy="88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a:extLst>
              <a:ext uri="{FF2B5EF4-FFF2-40B4-BE49-F238E27FC236}">
                <a16:creationId xmlns:a16="http://schemas.microsoft.com/office/drawing/2014/main" id="{5AD9F7EC-05B7-47AB-B46D-710FD52A62B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120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06F591A-EEF7-4075-90F9-42A70E0096B2}"/>
              </a:ext>
            </a:extLst>
          </p:cNvPr>
          <p:cNvSpPr>
            <a:spLocks noGrp="1"/>
          </p:cNvSpPr>
          <p:nvPr>
            <p:ph type="title"/>
          </p:nvPr>
        </p:nvSpPr>
        <p:spPr>
          <a:xfrm>
            <a:off x="1608525" y="-123205"/>
            <a:ext cx="8591511" cy="1017626"/>
          </a:xfrm>
        </p:spPr>
        <p:txBody>
          <a:bodyPr/>
          <a:lstStyle/>
          <a:p>
            <a:pPr algn="ctr" eaLnBrk="1" hangingPunct="1"/>
            <a:r>
              <a:rPr lang="en-US" altLang="en-US" b="1" dirty="0"/>
              <a:t>Our experience cont.</a:t>
            </a:r>
          </a:p>
        </p:txBody>
      </p:sp>
      <p:sp>
        <p:nvSpPr>
          <p:cNvPr id="30724" name="Content Placeholder 1">
            <a:extLst>
              <a:ext uri="{FF2B5EF4-FFF2-40B4-BE49-F238E27FC236}">
                <a16:creationId xmlns:a16="http://schemas.microsoft.com/office/drawing/2014/main" id="{38F1C397-431F-472F-A7DE-2257DA14C2BF}"/>
              </a:ext>
            </a:extLst>
          </p:cNvPr>
          <p:cNvSpPr>
            <a:spLocks noGrp="1"/>
          </p:cNvSpPr>
          <p:nvPr>
            <p:ph idx="1"/>
          </p:nvPr>
        </p:nvSpPr>
        <p:spPr>
          <a:xfrm>
            <a:off x="180588" y="1123582"/>
            <a:ext cx="12011412" cy="5440439"/>
          </a:xfrm>
        </p:spPr>
        <p:txBody>
          <a:bodyPr/>
          <a:lstStyle/>
          <a:p>
            <a:pPr lvl="1" eaLnBrk="1" hangingPunct="1">
              <a:lnSpc>
                <a:spcPct val="100000"/>
              </a:lnSpc>
            </a:pPr>
            <a:r>
              <a:rPr lang="en-US" sz="3200" dirty="0">
                <a:latin typeface="Century Gothic" panose="020B0502020202020204" pitchFamily="34" charset="0"/>
              </a:rPr>
              <a:t>We hope to be assessing ourselves with the tool every 2 years (some people were excited and wanted to do it every six months)</a:t>
            </a:r>
            <a:endParaRPr lang="en-US" altLang="en-US" sz="3200" dirty="0">
              <a:latin typeface="Century Gothic" panose="020B0502020202020204" pitchFamily="34" charset="0"/>
            </a:endParaRPr>
          </a:p>
          <a:p>
            <a:pPr lvl="1" eaLnBrk="1" hangingPunct="1">
              <a:lnSpc>
                <a:spcPct val="80000"/>
              </a:lnSpc>
            </a:pPr>
            <a:endParaRPr lang="en-US" altLang="en-US" sz="3600" b="1" dirty="0">
              <a:latin typeface="Century Gothic" panose="020B0502020202020204" pitchFamily="34" charset="0"/>
            </a:endParaRPr>
          </a:p>
          <a:p>
            <a:pPr lvl="1" eaLnBrk="1" hangingPunct="1">
              <a:lnSpc>
                <a:spcPct val="100000"/>
              </a:lnSpc>
            </a:pPr>
            <a:r>
              <a:rPr lang="en-US" altLang="en-US" sz="3200" dirty="0">
                <a:latin typeface="Century Gothic" panose="020B0502020202020204" pitchFamily="34" charset="0"/>
              </a:rPr>
              <a:t>Communication and involvement to all stakeholders is important for ownership and resource mobilization</a:t>
            </a:r>
          </a:p>
          <a:p>
            <a:pPr lvl="1" eaLnBrk="1" hangingPunct="1">
              <a:lnSpc>
                <a:spcPct val="100000"/>
              </a:lnSpc>
            </a:pPr>
            <a:endParaRPr lang="en-US" altLang="en-US" sz="3200" dirty="0">
              <a:latin typeface="Century Gothic" panose="020B0502020202020204" pitchFamily="34" charset="0"/>
            </a:endParaRPr>
          </a:p>
          <a:p>
            <a:pPr lvl="1" eaLnBrk="1" hangingPunct="1">
              <a:lnSpc>
                <a:spcPct val="100000"/>
              </a:lnSpc>
            </a:pPr>
            <a:r>
              <a:rPr lang="en-US" altLang="en-US" sz="3200" dirty="0">
                <a:latin typeface="Century Gothic" panose="020B0502020202020204" pitchFamily="34" charset="0"/>
              </a:rPr>
              <a:t> Pay attention to the details! </a:t>
            </a:r>
          </a:p>
        </p:txBody>
      </p:sp>
      <p:pic>
        <p:nvPicPr>
          <p:cNvPr id="30725" name="Picture 5">
            <a:extLst>
              <a:ext uri="{FF2B5EF4-FFF2-40B4-BE49-F238E27FC236}">
                <a16:creationId xmlns:a16="http://schemas.microsoft.com/office/drawing/2014/main" id="{4EFAE161-3043-43C3-97F0-07ABD48D99D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328400" y="1"/>
            <a:ext cx="863600" cy="88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a:extLst>
              <a:ext uri="{FF2B5EF4-FFF2-40B4-BE49-F238E27FC236}">
                <a16:creationId xmlns:a16="http://schemas.microsoft.com/office/drawing/2014/main" id="{5AD9F7EC-05B7-47AB-B46D-710FD52A62B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0078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06F591A-EEF7-4075-90F9-42A70E0096B2}"/>
              </a:ext>
            </a:extLst>
          </p:cNvPr>
          <p:cNvSpPr>
            <a:spLocks noGrp="1"/>
          </p:cNvSpPr>
          <p:nvPr>
            <p:ph type="title"/>
          </p:nvPr>
        </p:nvSpPr>
        <p:spPr>
          <a:xfrm>
            <a:off x="1912938" y="365126"/>
            <a:ext cx="8591511" cy="1017626"/>
          </a:xfrm>
        </p:spPr>
        <p:txBody>
          <a:bodyPr/>
          <a:lstStyle/>
          <a:p>
            <a:pPr algn="ctr" eaLnBrk="1" hangingPunct="1"/>
            <a:r>
              <a:rPr lang="en-US" altLang="en-US" b="1" dirty="0"/>
              <a:t>Appreciation </a:t>
            </a:r>
          </a:p>
        </p:txBody>
      </p:sp>
      <p:sp>
        <p:nvSpPr>
          <p:cNvPr id="30724" name="Content Placeholder 1">
            <a:extLst>
              <a:ext uri="{FF2B5EF4-FFF2-40B4-BE49-F238E27FC236}">
                <a16:creationId xmlns:a16="http://schemas.microsoft.com/office/drawing/2014/main" id="{38F1C397-431F-472F-A7DE-2257DA14C2BF}"/>
              </a:ext>
            </a:extLst>
          </p:cNvPr>
          <p:cNvSpPr>
            <a:spLocks noGrp="1"/>
          </p:cNvSpPr>
          <p:nvPr>
            <p:ph idx="1"/>
          </p:nvPr>
        </p:nvSpPr>
        <p:spPr>
          <a:xfrm>
            <a:off x="479502" y="1635126"/>
            <a:ext cx="11463454" cy="4541837"/>
          </a:xfrm>
        </p:spPr>
        <p:txBody>
          <a:bodyPr/>
          <a:lstStyle/>
          <a:p>
            <a:pPr marL="120650" indent="0" eaLnBrk="1" fontAlgn="auto" hangingPunct="1">
              <a:spcAft>
                <a:spcPts val="0"/>
              </a:spcAft>
              <a:buNone/>
              <a:defRPr/>
            </a:pPr>
            <a:r>
              <a:rPr lang="en-US" sz="4400" dirty="0"/>
              <a:t>This tool was developed collaboratively by:</a:t>
            </a:r>
          </a:p>
          <a:p>
            <a:pPr marL="349250" eaLnBrk="1" fontAlgn="auto" hangingPunct="1">
              <a:spcAft>
                <a:spcPts val="0"/>
              </a:spcAft>
              <a:defRPr/>
            </a:pPr>
            <a:r>
              <a:rPr lang="en-US" sz="4400" dirty="0"/>
              <a:t>The Health Data Collaborative Digital Health and Interoperability Working Group, </a:t>
            </a:r>
          </a:p>
          <a:p>
            <a:pPr marL="349250" eaLnBrk="1" fontAlgn="auto" hangingPunct="1">
              <a:spcAft>
                <a:spcPts val="0"/>
              </a:spcAft>
              <a:defRPr/>
            </a:pPr>
            <a:r>
              <a:rPr lang="en-US" sz="4400" dirty="0"/>
              <a:t>CDC and the USAID-funded MEASURE Evaluation</a:t>
            </a:r>
          </a:p>
          <a:p>
            <a:pPr marL="349250" eaLnBrk="1" fontAlgn="auto" hangingPunct="1">
              <a:spcAft>
                <a:spcPts val="0"/>
              </a:spcAft>
              <a:defRPr/>
            </a:pPr>
            <a:r>
              <a:rPr lang="en-US" sz="4400" dirty="0"/>
              <a:t>Ministry of Health leadership</a:t>
            </a:r>
          </a:p>
        </p:txBody>
      </p:sp>
      <p:pic>
        <p:nvPicPr>
          <p:cNvPr id="30725" name="Picture 5">
            <a:extLst>
              <a:ext uri="{FF2B5EF4-FFF2-40B4-BE49-F238E27FC236}">
                <a16:creationId xmlns:a16="http://schemas.microsoft.com/office/drawing/2014/main" id="{4EFAE161-3043-43C3-97F0-07ABD48D99D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56900" y="0"/>
            <a:ext cx="14351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a:extLst>
              <a:ext uri="{FF2B5EF4-FFF2-40B4-BE49-F238E27FC236}">
                <a16:creationId xmlns:a16="http://schemas.microsoft.com/office/drawing/2014/main" id="{5AD9F7EC-05B7-47AB-B46D-710FD52A62B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2550"/>
            <a:ext cx="1420813"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2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4837</TotalTime>
  <Words>1237</Words>
  <Application>Microsoft Office PowerPoint</Application>
  <PresentationFormat>Widescreen</PresentationFormat>
  <Paragraphs>105</Paragraphs>
  <Slides>15</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Century Gothic</vt:lpstr>
      <vt:lpstr>Office Theme</vt:lpstr>
      <vt:lpstr>PowerPoint Presentation</vt:lpstr>
      <vt:lpstr>Health Information Systems:  Uganda’s Vision</vt:lpstr>
      <vt:lpstr>But What is HIS?</vt:lpstr>
      <vt:lpstr>Objectives of the Assessment </vt:lpstr>
      <vt:lpstr>HIS assessment process </vt:lpstr>
      <vt:lpstr>Assessment Methodology: </vt:lpstr>
      <vt:lpstr>What is the value added by a stages model?</vt:lpstr>
      <vt:lpstr>Results: Aggregated individual scores</vt:lpstr>
      <vt:lpstr>Results: Group scores</vt:lpstr>
      <vt:lpstr>Critical action points </vt:lpstr>
      <vt:lpstr>What next?</vt:lpstr>
      <vt:lpstr>What next?</vt:lpstr>
      <vt:lpstr>Our experience</vt:lpstr>
      <vt:lpstr>Our experience cont.</vt:lpstr>
      <vt:lpstr>Appreciation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Millar, Liz</dc:creator>
  <cp:lastModifiedBy>Tremont, Gretchen Bitar</cp:lastModifiedBy>
  <cp:revision>43</cp:revision>
  <dcterms:created xsi:type="dcterms:W3CDTF">2018-11-20T15:30:32Z</dcterms:created>
  <dcterms:modified xsi:type="dcterms:W3CDTF">2019-03-07T14:36:29Z</dcterms:modified>
</cp:coreProperties>
</file>